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96" r:id="rId5"/>
  </p:sldMasterIdLst>
  <p:sldIdLst>
    <p:sldId id="256" r:id="rId6"/>
    <p:sldId id="257" r:id="rId7"/>
    <p:sldId id="258" r:id="rId8"/>
    <p:sldId id="263" r:id="rId9"/>
    <p:sldId id="264" r:id="rId10"/>
    <p:sldId id="268" r:id="rId11"/>
    <p:sldId id="267" r:id="rId12"/>
    <p:sldId id="266" r:id="rId13"/>
    <p:sldId id="265" r:id="rId14"/>
    <p:sldId id="298" r:id="rId15"/>
    <p:sldId id="299" r:id="rId16"/>
    <p:sldId id="300" r:id="rId17"/>
    <p:sldId id="301" r:id="rId18"/>
    <p:sldId id="302" r:id="rId19"/>
    <p:sldId id="303" r:id="rId20"/>
    <p:sldId id="304" r:id="rId21"/>
    <p:sldId id="305" r:id="rId22"/>
    <p:sldId id="306" r:id="rId23"/>
    <p:sldId id="269" r:id="rId24"/>
    <p:sldId id="270" r:id="rId25"/>
    <p:sldId id="271" r:id="rId26"/>
    <p:sldId id="272" r:id="rId27"/>
    <p:sldId id="259"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62"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AC7DC4-91EE-4537-9E90-80597F19B5FE}" v="8" dt="2026-07-30T08:06:28.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showGuides="1">
      <p:cViewPr varScale="1">
        <p:scale>
          <a:sx n="63" d="100"/>
          <a:sy n="63" d="100"/>
        </p:scale>
        <p:origin x="68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pa Peake-Jones (BCUHB - Corporate Office)" userId="b3f511f1-4b6c-406c-b94d-69107f4a5902" providerId="ADAL" clId="{C88B3132-6B47-424F-9873-082B0A754C47}"/>
    <pc:docChg chg="modSld">
      <pc:chgData name="Philippa Peake-Jones (BCUHB - Corporate Office)" userId="b3f511f1-4b6c-406c-b94d-69107f4a5902" providerId="ADAL" clId="{C88B3132-6B47-424F-9873-082B0A754C47}" dt="2026-07-30T08:06:28.102" v="7" actId="20577"/>
      <pc:docMkLst>
        <pc:docMk/>
      </pc:docMkLst>
      <pc:sldChg chg="modSp">
        <pc:chgData name="Philippa Peake-Jones (BCUHB - Corporate Office)" userId="b3f511f1-4b6c-406c-b94d-69107f4a5902" providerId="ADAL" clId="{C88B3132-6B47-424F-9873-082B0A754C47}" dt="2026-07-30T08:06:28.102" v="7" actId="20577"/>
        <pc:sldMkLst>
          <pc:docMk/>
          <pc:sldMk cId="1904203224" sldId="264"/>
        </pc:sldMkLst>
        <pc:spChg chg="mod">
          <ac:chgData name="Philippa Peake-Jones (BCUHB - Corporate Office)" userId="b3f511f1-4b6c-406c-b94d-69107f4a5902" providerId="ADAL" clId="{C88B3132-6B47-424F-9873-082B0A754C47}" dt="2026-07-30T08:06:12.918" v="2" actId="20577"/>
          <ac:spMkLst>
            <pc:docMk/>
            <pc:sldMk cId="1904203224" sldId="264"/>
            <ac:spMk id="3" creationId="{B03D6292-C7DD-012F-6028-89141A569698}"/>
          </ac:spMkLst>
        </pc:spChg>
        <pc:spChg chg="mod">
          <ac:chgData name="Philippa Peake-Jones (BCUHB - Corporate Office)" userId="b3f511f1-4b6c-406c-b94d-69107f4a5902" providerId="ADAL" clId="{C88B3132-6B47-424F-9873-082B0A754C47}" dt="2026-07-30T08:06:28.102" v="7" actId="20577"/>
          <ac:spMkLst>
            <pc:docMk/>
            <pc:sldMk cId="1904203224" sldId="264"/>
            <ac:spMk id="5" creationId="{B73E69F4-C02D-39EA-6C92-9070389F408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A49C6D9-5744-4688-877E-495E84C7A2E0}"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75859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A49C6D9-5744-4688-877E-495E84C7A2E0}"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321375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A49C6D9-5744-4688-877E-495E84C7A2E0}"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356144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A49C6D9-5744-4688-877E-495E84C7A2E0}" type="datetimeFigureOut">
              <a:rPr kumimoji="0" lang="en-GB" sz="1200" b="0" i="0" u="none" strike="noStrike" kern="1200" cap="none" spc="0" normalizeH="0" baseline="0" noProof="0" smtClean="0">
                <a:ln>
                  <a:noFill/>
                </a:ln>
                <a:solidFill>
                  <a:prstClr val="white">
                    <a:tint val="75000"/>
                  </a:prstClr>
                </a:solidFill>
                <a:effectLst/>
                <a:uLnTx/>
                <a:uFillTx/>
                <a:latin typeface="Calibri" panose="020F0502020204030204"/>
                <a:ea typeface="Calibri" panose="020F0502020204030204"/>
                <a:cs typeface="Arial"/>
              </a:rPr>
              <a:pPr marL="0" marR="0" lvl="0" indent="0" algn="l" defTabSz="457200" rtl="0" eaLnBrk="1" fontAlgn="auto" latinLnBrk="0" hangingPunct="1">
                <a:lnSpc>
                  <a:spcPct val="100000"/>
                </a:lnSpc>
                <a:spcBef>
                  <a:spcPts val="0"/>
                </a:spcBef>
                <a:spcAft>
                  <a:spcPts val="0"/>
                </a:spcAft>
                <a:buClrTx/>
                <a:buSzTx/>
                <a:buFontTx/>
                <a:buNone/>
                <a:tabLst/>
                <a:defRPr/>
              </a:pPr>
              <a:t>30/07/2026</a:t>
            </a:fld>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264B44-F462-4BEE-A50D-7C261F3CE6DF}" type="slidenum">
              <a:rPr kumimoji="0" lang="en-GB" sz="1200" b="0" i="0" u="none" strike="noStrike" kern="1200" cap="none" spc="0" normalizeH="0" baseline="0" noProof="0" smtClean="0">
                <a:ln>
                  <a:noFill/>
                </a:ln>
                <a:solidFill>
                  <a:prstClr val="white">
                    <a:tint val="75000"/>
                  </a:prstClr>
                </a:solidFill>
                <a:effectLst/>
                <a:uLnTx/>
                <a:uFillTx/>
                <a:latin typeface="Calibri" panose="020F0502020204030204"/>
                <a:ea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321653304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A49C6D9-5744-4688-877E-495E84C7A2E0}" type="datetimeFigureOut">
              <a:rPr kumimoji="0" lang="en-GB" sz="1200" b="0" i="0" u="none" strike="noStrike" kern="1200" cap="none" spc="0" normalizeH="0" baseline="0" noProof="0" smtClean="0">
                <a:ln>
                  <a:noFill/>
                </a:ln>
                <a:solidFill>
                  <a:prstClr val="white">
                    <a:tint val="75000"/>
                  </a:prstClr>
                </a:solidFill>
                <a:effectLst/>
                <a:uLnTx/>
                <a:uFillTx/>
                <a:latin typeface="Calibri" panose="020F0502020204030204"/>
                <a:ea typeface="Calibri" panose="020F0502020204030204"/>
                <a:cs typeface="Arial"/>
              </a:rPr>
              <a:pPr marL="0" marR="0" lvl="0" indent="0" algn="l" defTabSz="457200" rtl="0" eaLnBrk="1" fontAlgn="auto" latinLnBrk="0" hangingPunct="1">
                <a:lnSpc>
                  <a:spcPct val="100000"/>
                </a:lnSpc>
                <a:spcBef>
                  <a:spcPts val="0"/>
                </a:spcBef>
                <a:spcAft>
                  <a:spcPts val="0"/>
                </a:spcAft>
                <a:buClrTx/>
                <a:buSzTx/>
                <a:buFontTx/>
                <a:buNone/>
                <a:tabLst/>
                <a:defRPr/>
              </a:pPr>
              <a:t>30/07/2026</a:t>
            </a:fld>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264B44-F462-4BEE-A50D-7C261F3CE6DF}" type="slidenum">
              <a:rPr kumimoji="0" lang="en-GB" sz="1200" b="0" i="0" u="none" strike="noStrike" kern="1200" cap="none" spc="0" normalizeH="0" baseline="0" noProof="0" smtClean="0">
                <a:ln>
                  <a:noFill/>
                </a:ln>
                <a:solidFill>
                  <a:prstClr val="white">
                    <a:tint val="75000"/>
                  </a:prstClr>
                </a:solidFill>
                <a:effectLst/>
                <a:uLnTx/>
                <a:uFillTx/>
                <a:latin typeface="Calibri" panose="020F0502020204030204"/>
                <a:ea typeface="Calibri" panose="020F0502020204030204"/>
                <a:cs typeface="Arial"/>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33623914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A49C6D9-5744-4688-877E-495E84C7A2E0}"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486982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A49C6D9-5744-4688-877E-495E84C7A2E0}"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398457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A49C6D9-5744-4688-877E-495E84C7A2E0}"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1702559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A49C6D9-5744-4688-877E-495E84C7A2E0}" type="datetimeFigureOut">
              <a:rPr lang="en-GB" smtClean="0"/>
              <a:t>30/07/2026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312185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A49C6D9-5744-4688-877E-495E84C7A2E0}" type="datetimeFigureOut">
              <a:rPr lang="en-GB" smtClean="0"/>
              <a:t>30/07/2026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4027199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9C6D9-5744-4688-877E-495E84C7A2E0}" type="datetimeFigureOut">
              <a:rPr lang="en-GB" smtClean="0"/>
              <a:t>30/07/2026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655374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A49C6D9-5744-4688-877E-495E84C7A2E0}"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51644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A49C6D9-5744-4688-877E-495E84C7A2E0}"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264B44-F462-4BEE-A50D-7C261F3CE6DF}" type="slidenum">
              <a:rPr lang="en-GB" smtClean="0"/>
              <a:t>‹#›</a:t>
            </a:fld>
            <a:endParaRPr lang="en-GB"/>
          </a:p>
        </p:txBody>
      </p:sp>
    </p:spTree>
    <p:extLst>
      <p:ext uri="{BB962C8B-B14F-4D97-AF65-F5344CB8AC3E}">
        <p14:creationId xmlns:p14="http://schemas.microsoft.com/office/powerpoint/2010/main" val="2487388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9C6D9-5744-4688-877E-495E84C7A2E0}" type="datetimeFigureOut">
              <a:rPr lang="en-GB" smtClean="0"/>
              <a:t>30/07/2026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64B44-F462-4BEE-A50D-7C261F3CE6DF}" type="slidenum">
              <a:rPr lang="en-GB" smtClean="0"/>
              <a:t>‹#›</a:t>
            </a:fld>
            <a:endParaRPr lang="en-GB"/>
          </a:p>
        </p:txBody>
      </p:sp>
    </p:spTree>
    <p:extLst>
      <p:ext uri="{BB962C8B-B14F-4D97-AF65-F5344CB8AC3E}">
        <p14:creationId xmlns:p14="http://schemas.microsoft.com/office/powerpoint/2010/main" val="360282672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9C6D9-5744-4688-877E-495E84C7A2E0}" type="datetimeFigureOut">
              <a:rPr lang="en-GB" smtClean="0"/>
              <a:t>30/07/2026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64B44-F462-4BEE-A50D-7C261F3CE6DF}" type="slidenum">
              <a:rPr lang="en-GB" smtClean="0"/>
              <a:t>‹#›</a:t>
            </a:fld>
            <a:endParaRPr lang="en-GB"/>
          </a:p>
        </p:txBody>
      </p:sp>
    </p:spTree>
    <p:extLst>
      <p:ext uri="{BB962C8B-B14F-4D97-AF65-F5344CB8AC3E}">
        <p14:creationId xmlns:p14="http://schemas.microsoft.com/office/powerpoint/2010/main" val="1107893829"/>
      </p:ext>
    </p:extLst>
  </p:cSld>
  <p:clrMap bg1="dk1" tx1="lt1" bg2="dk2" tx2="lt2" accent1="accent1" accent2="accent2" accent3="accent3" accent4="accent4" accent5="accent5" accent6="accent6" hlink="hlink" folHlink="folHlink"/>
  <p:sldLayoutIdLst>
    <p:sldLayoutId id="2147483697" r:id="rId1"/>
    <p:sldLayoutId id="2147483698" r:id="rId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sv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svg"/><Relationship Id="rId9" Type="http://schemas.openxmlformats.org/officeDocument/2006/relationships/image" Target="../media/image30.jpeg"/></Relationships>
</file>

<file path=ppt/slides/_rels/slide45.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jpeg"/><Relationship Id="rId3" Type="http://schemas.openxmlformats.org/officeDocument/2006/relationships/image" Target="../media/image26.png"/><Relationship Id="rId7" Type="http://schemas.openxmlformats.org/officeDocument/2006/relationships/image" Target="../media/image35.svg"/><Relationship Id="rId12"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svg"/><Relationship Id="rId11" Type="http://schemas.openxmlformats.org/officeDocument/2006/relationships/image" Target="../media/image39.jpeg"/><Relationship Id="rId5" Type="http://schemas.openxmlformats.org/officeDocument/2006/relationships/image" Target="../media/image33.svg"/><Relationship Id="rId15" Type="http://schemas.openxmlformats.org/officeDocument/2006/relationships/image" Target="../media/image43.jpe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svg"/><Relationship Id="rId1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FE1EB2-5F96-B437-B1B2-1F212C348A89}"/>
              </a:ext>
            </a:extLst>
          </p:cNvPr>
          <p:cNvSpPr txBox="1"/>
          <p:nvPr/>
        </p:nvSpPr>
        <p:spPr>
          <a:xfrm>
            <a:off x="2978275" y="2411476"/>
            <a:ext cx="8451725" cy="2246769"/>
          </a:xfrm>
          <a:prstGeom prst="rect">
            <a:avLst/>
          </a:prstGeom>
          <a:noFill/>
        </p:spPr>
        <p:txBody>
          <a:bodyPr wrap="square" rtlCol="0">
            <a:spAutoFit/>
          </a:bodyPr>
          <a:lstStyle/>
          <a:p>
            <a:pPr defTabSz="914400" hangingPunct="0"/>
            <a:r>
              <a:rPr lang="en-GB" sz="2000" kern="0" dirty="0">
                <a:solidFill>
                  <a:prstClr val="white"/>
                </a:solidFill>
                <a:latin typeface="Arial" panose="020B0604020202020204" pitchFamily="34" charset="0"/>
                <a:cs typeface="Arial" panose="020B0604020202020204" pitchFamily="34" charset="0"/>
                <a:sym typeface="Calibri"/>
              </a:rPr>
              <a:t>29 </a:t>
            </a:r>
            <a:r>
              <a:rPr lang="en-GB" sz="2000" kern="0" dirty="0" err="1">
                <a:solidFill>
                  <a:prstClr val="white"/>
                </a:solidFill>
                <a:latin typeface="Arial" panose="020B0604020202020204" pitchFamily="34" charset="0"/>
                <a:cs typeface="Arial" panose="020B0604020202020204" pitchFamily="34" charset="0"/>
                <a:sym typeface="Calibri"/>
              </a:rPr>
              <a:t>Gorffennaf</a:t>
            </a:r>
            <a:r>
              <a:rPr lang="en-GB" sz="2000" kern="0" dirty="0">
                <a:solidFill>
                  <a:prstClr val="white"/>
                </a:solidFill>
                <a:latin typeface="Arial" panose="020B0604020202020204" pitchFamily="34" charset="0"/>
                <a:cs typeface="Arial" panose="020B0604020202020204" pitchFamily="34" charset="0"/>
                <a:sym typeface="Calibri"/>
              </a:rPr>
              <a:t> 2026 | 29 July 2026</a:t>
            </a:r>
          </a:p>
          <a:p>
            <a:pPr defTabSz="914400" hangingPunct="0"/>
            <a:r>
              <a:rPr lang="en-GB" sz="4000" b="1" kern="0" dirty="0" err="1">
                <a:solidFill>
                  <a:prstClr val="white"/>
                </a:solidFill>
                <a:latin typeface="Arial" panose="020B0604020202020204" pitchFamily="34" charset="0"/>
                <a:cs typeface="Arial" panose="020B0604020202020204" pitchFamily="34" charset="0"/>
                <a:sym typeface="Calibri"/>
              </a:rPr>
              <a:t>Cyfarfod</a:t>
            </a:r>
            <a:r>
              <a:rPr lang="en-GB" sz="4000" b="1" kern="0" dirty="0">
                <a:solidFill>
                  <a:prstClr val="white"/>
                </a:solidFill>
                <a:latin typeface="Arial" panose="020B0604020202020204" pitchFamily="34" charset="0"/>
                <a:cs typeface="Arial" panose="020B0604020202020204" pitchFamily="34" charset="0"/>
                <a:sym typeface="Calibri"/>
              </a:rPr>
              <a:t> </a:t>
            </a:r>
            <a:r>
              <a:rPr lang="en-GB" sz="4000" b="1" kern="0" dirty="0" err="1">
                <a:solidFill>
                  <a:prstClr val="white"/>
                </a:solidFill>
                <a:latin typeface="Arial" panose="020B0604020202020204" pitchFamily="34" charset="0"/>
                <a:cs typeface="Arial" panose="020B0604020202020204" pitchFamily="34" charset="0"/>
                <a:sym typeface="Calibri"/>
              </a:rPr>
              <a:t>Cyffredinol</a:t>
            </a:r>
            <a:r>
              <a:rPr lang="en-GB" sz="4000" b="1" kern="0" dirty="0">
                <a:solidFill>
                  <a:prstClr val="white"/>
                </a:solidFill>
                <a:latin typeface="Arial" panose="020B0604020202020204" pitchFamily="34" charset="0"/>
                <a:cs typeface="Arial" panose="020B0604020202020204" pitchFamily="34" charset="0"/>
                <a:sym typeface="Calibri"/>
              </a:rPr>
              <a:t> </a:t>
            </a:r>
            <a:r>
              <a:rPr lang="en-GB" sz="4000" b="1" kern="0" dirty="0" err="1">
                <a:solidFill>
                  <a:prstClr val="white"/>
                </a:solidFill>
                <a:latin typeface="Arial" panose="020B0604020202020204" pitchFamily="34" charset="0"/>
                <a:cs typeface="Arial" panose="020B0604020202020204" pitchFamily="34" charset="0"/>
                <a:sym typeface="Calibri"/>
              </a:rPr>
              <a:t>Blynyddol</a:t>
            </a:r>
            <a:endParaRPr lang="en-GB" sz="4000" b="1" kern="0" dirty="0">
              <a:solidFill>
                <a:prstClr val="white"/>
              </a:solidFill>
              <a:latin typeface="Arial" panose="020B0604020202020204" pitchFamily="34" charset="0"/>
              <a:cs typeface="Arial" panose="020B0604020202020204" pitchFamily="34" charset="0"/>
              <a:sym typeface="Calibri"/>
            </a:endParaRPr>
          </a:p>
          <a:p>
            <a:pPr defTabSz="914400" hangingPunct="0"/>
            <a:r>
              <a:rPr lang="en-GB" sz="4000" b="1" kern="0" dirty="0">
                <a:solidFill>
                  <a:prstClr val="white"/>
                </a:solidFill>
                <a:latin typeface="Arial" panose="020B0604020202020204" pitchFamily="34" charset="0"/>
                <a:cs typeface="Arial" panose="020B0604020202020204" pitchFamily="34" charset="0"/>
                <a:sym typeface="Calibri"/>
              </a:rPr>
              <a:t>Annual General Meeting</a:t>
            </a:r>
          </a:p>
          <a:p>
            <a:pPr algn="ctr" defTabSz="914400" hangingPunct="0"/>
            <a:endParaRPr lang="en-GB" sz="4000" b="1" kern="0" dirty="0">
              <a:solidFill>
                <a:prstClr val="white"/>
              </a:solidFill>
              <a:latin typeface="Arial" panose="020B0604020202020204" pitchFamily="34" charset="0"/>
              <a:cs typeface="Arial" panose="020B0604020202020204" pitchFamily="34" charset="0"/>
              <a:sym typeface="Calibri"/>
            </a:endParaRPr>
          </a:p>
        </p:txBody>
      </p:sp>
    </p:spTree>
    <p:extLst>
      <p:ext uri="{BB962C8B-B14F-4D97-AF65-F5344CB8AC3E}">
        <p14:creationId xmlns:p14="http://schemas.microsoft.com/office/powerpoint/2010/main" val="122845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7D12D-2042-4F0E-8410-5C7C8551BCC5}"/>
              </a:ext>
            </a:extLst>
          </p:cNvPr>
          <p:cNvSpPr>
            <a:spLocks noGrp="1"/>
          </p:cNvSpPr>
          <p:nvPr>
            <p:ph type="ctrTitle"/>
          </p:nvPr>
        </p:nvSpPr>
        <p:spPr>
          <a:xfrm>
            <a:off x="2663765" y="878378"/>
            <a:ext cx="7772399" cy="2387600"/>
          </a:xfrm>
        </p:spPr>
        <p:txBody>
          <a:bodyPr>
            <a:normAutofit fontScale="90000"/>
          </a:bodyPr>
          <a:lstStyle/>
          <a:p>
            <a:r>
              <a:rPr lang="cy-GB" sz="5400" b="1" i="0" u="none" strike="noStrike" cap="none" baseline="0" dirty="0">
                <a:solidFill>
                  <a:srgbClr val="FFFFFF"/>
                </a:solidFill>
                <a:effectLst/>
                <a:uFill>
                  <a:solidFill>
                    <a:prstClr val="black">
                      <a:alpha val="0"/>
                    </a:prstClr>
                  </a:solidFill>
                </a:uFill>
                <a:latin typeface="Calibri Light"/>
                <a:ea typeface="Calibri Light"/>
                <a:cs typeface="Calibri Light"/>
              </a:rPr>
              <a:t>Cyfarfod Cyffredinol Blynyddol:</a:t>
            </a:r>
            <a:br>
              <a:rPr sz="5400" dirty="0"/>
            </a:br>
            <a:r>
              <a:rPr lang="cy-GB" sz="5400" b="0" i="0" u="none" strike="noStrike" cap="none" baseline="0" dirty="0">
                <a:solidFill>
                  <a:srgbClr val="FFFFFF"/>
                </a:solidFill>
                <a:effectLst/>
                <a:uFill>
                  <a:solidFill>
                    <a:prstClr val="black">
                      <a:alpha val="0"/>
                    </a:prstClr>
                  </a:solidFill>
                </a:uFill>
                <a:latin typeface="Calibri Light"/>
                <a:ea typeface="Calibri Light"/>
                <a:cs typeface="Calibri Light"/>
              </a:rPr>
              <a:t>Adroddiad Ansawdd Blynyddol, 2025-2026</a:t>
            </a:r>
          </a:p>
        </p:txBody>
      </p:sp>
      <p:sp>
        <p:nvSpPr>
          <p:cNvPr id="3" name="Title 1">
            <a:extLst>
              <a:ext uri="{FF2B5EF4-FFF2-40B4-BE49-F238E27FC236}">
                <a16:creationId xmlns:a16="http://schemas.microsoft.com/office/drawing/2014/main" id="{25633836-62DD-470A-9255-66DE705979A9}"/>
              </a:ext>
            </a:extLst>
          </p:cNvPr>
          <p:cNvSpPr txBox="1">
            <a:spLocks/>
          </p:cNvSpPr>
          <p:nvPr/>
        </p:nvSpPr>
        <p:spPr>
          <a:xfrm>
            <a:off x="2663766" y="3265978"/>
            <a:ext cx="7772399" cy="2387600"/>
          </a:xfrm>
          <a:prstGeom prst="rect">
            <a:avLst/>
          </a:prstGeom>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a:ln>
                  <a:noFill/>
                </a:ln>
                <a:solidFill>
                  <a:prstClr val="white"/>
                </a:solidFill>
                <a:effectLst/>
                <a:uLnTx/>
                <a:uFillTx/>
                <a:latin typeface="Calibri Light" panose="020F0302020204030204"/>
                <a:ea typeface="Calibri Light" panose="020F0302020204030204"/>
                <a:cs typeface="Arial"/>
              </a:rPr>
              <a:t>Annual General Meeting (AGM): </a:t>
            </a:r>
            <a:br>
              <a:rPr kumimoji="0" lang="en-GB" sz="6000" b="0" i="0" u="none" strike="noStrike" kern="1200" cap="none" spc="0" normalizeH="0" baseline="0" noProof="0">
                <a:ln>
                  <a:noFill/>
                </a:ln>
                <a:solidFill>
                  <a:prstClr val="white"/>
                </a:solidFill>
                <a:effectLst/>
                <a:uLnTx/>
                <a:uFillTx/>
                <a:latin typeface="Calibri Light" panose="020F0302020204030204"/>
                <a:ea typeface="Calibri Light" panose="020F0302020204030204"/>
                <a:cs typeface="Arial"/>
              </a:rPr>
            </a:br>
            <a:r>
              <a:rPr kumimoji="0" lang="en-GB" sz="6000" b="0" i="0" u="none" strike="noStrike" kern="1200" cap="none" spc="0" normalizeH="0" baseline="0" noProof="0">
                <a:ln>
                  <a:noFill/>
                </a:ln>
                <a:solidFill>
                  <a:prstClr val="white"/>
                </a:solidFill>
                <a:effectLst/>
                <a:uLnTx/>
                <a:uFillTx/>
                <a:latin typeface="Calibri Light" panose="020F0302020204030204"/>
                <a:ea typeface="Calibri Light" panose="020F0302020204030204"/>
                <a:cs typeface="Arial"/>
              </a:rPr>
              <a:t>Annual Quality Report 2025-2026</a:t>
            </a:r>
            <a:endParaRPr kumimoji="0" lang="en-GB" sz="60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Tree>
    <p:extLst>
      <p:ext uri="{BB962C8B-B14F-4D97-AF65-F5344CB8AC3E}">
        <p14:creationId xmlns:p14="http://schemas.microsoft.com/office/powerpoint/2010/main" val="21565826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1F7D0BFD-E6C5-CB45-EB6F-51F2AD73B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DFA73-CE8C-696A-AD57-928DDC28F394}"/>
              </a:ext>
            </a:extLst>
          </p:cNvPr>
          <p:cNvSpPr>
            <a:spLocks noGrp="1"/>
          </p:cNvSpPr>
          <p:nvPr>
            <p:ph type="title"/>
          </p:nvPr>
        </p:nvSpPr>
        <p:spPr>
          <a:xfrm>
            <a:off x="2225040" y="301193"/>
            <a:ext cx="4674524" cy="1456026"/>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Cyflawni Ansawdd, Diogelwch a Phrofiadau Gwell Ledled Gogledd Cymru</a:t>
            </a:r>
            <a:br>
              <a:rPr sz="1800" dirty="0"/>
            </a:br>
            <a:endParaRPr lang="en-GB" sz="1800" dirty="0"/>
          </a:p>
        </p:txBody>
      </p:sp>
      <p:sp>
        <p:nvSpPr>
          <p:cNvPr id="6" name="Content Placeholder 5">
            <a:extLst>
              <a:ext uri="{FF2B5EF4-FFF2-40B4-BE49-F238E27FC236}">
                <a16:creationId xmlns:a16="http://schemas.microsoft.com/office/drawing/2014/main" id="{216B6605-84ED-8405-EB75-C98A2522C099}"/>
              </a:ext>
            </a:extLst>
          </p:cNvPr>
          <p:cNvSpPr>
            <a:spLocks noGrp="1"/>
          </p:cNvSpPr>
          <p:nvPr>
            <p:ph idx="1"/>
          </p:nvPr>
        </p:nvSpPr>
        <p:spPr>
          <a:xfrm>
            <a:off x="2225040" y="1443571"/>
            <a:ext cx="4674524" cy="5622247"/>
          </a:xfrm>
        </p:spPr>
        <p:txBody>
          <a:bodyPr>
            <a:normAutofit fontScale="92500" lnSpcReduction="10000"/>
          </a:bodyPr>
          <a:lstStyle/>
          <a:p>
            <a:pPr marL="0" indent="0">
              <a:buNone/>
            </a:pPr>
            <a:r>
              <a:rPr lang="cy-GB" sz="1600" b="1" i="0" u="none" strike="noStrike" cap="none" baseline="0" dirty="0">
                <a:solidFill>
                  <a:srgbClr val="FFFFFF"/>
                </a:solidFill>
                <a:effectLst/>
                <a:uFill>
                  <a:solidFill>
                    <a:prstClr val="black">
                      <a:alpha val="0"/>
                    </a:prstClr>
                  </a:solidFill>
                </a:uFill>
                <a:latin typeface="Calibri"/>
                <a:ea typeface="Calibri"/>
                <a:cs typeface="Calibri"/>
              </a:rPr>
              <a:t>Neges Allweddol:</a:t>
            </a:r>
          </a:p>
          <a:p>
            <a:pPr marL="0" indent="0">
              <a:buNone/>
            </a:pPr>
            <a:r>
              <a:rPr lang="cy-GB" sz="1600" b="0" i="0" u="none" strike="noStrike" cap="none" baseline="0" dirty="0">
                <a:solidFill>
                  <a:srgbClr val="FFFFFF"/>
                </a:solidFill>
                <a:effectLst/>
                <a:uFill>
                  <a:solidFill>
                    <a:prstClr val="black">
                      <a:alpha val="0"/>
                    </a:prstClr>
                  </a:solidFill>
                </a:uFill>
                <a:latin typeface="Calibri"/>
                <a:ea typeface="Calibri"/>
                <a:cs typeface="Calibri"/>
              </a:rPr>
              <a:t>Yn ystod 2025/26, bu’r ffocws cyffredinol ar gryfhau ansawdd, diogelwch, llywodraethu a dysgu sefydliadol. Mae cynnydd wedi digwydd tra bod y Bwrdd Iechyd yn dal i weithredu o dan Fesurau Arbennig</a:t>
            </a:r>
          </a:p>
          <a:p>
            <a:pPr marL="0" indent="0">
              <a:buNone/>
            </a:pPr>
            <a:endParaRPr lang="en-GB" sz="1600" b="1" dirty="0"/>
          </a:p>
          <a:p>
            <a:pPr marL="0" indent="0">
              <a:buNone/>
            </a:pPr>
            <a:r>
              <a:rPr lang="cy-GB" sz="1600" b="1" i="0" u="none" strike="noStrike" cap="none" baseline="0" dirty="0">
                <a:solidFill>
                  <a:srgbClr val="FFFFFF"/>
                </a:solidFill>
                <a:effectLst/>
                <a:uFill>
                  <a:solidFill>
                    <a:prstClr val="black">
                      <a:alpha val="0"/>
                    </a:prstClr>
                  </a:solidFill>
                </a:uFill>
                <a:latin typeface="Calibri"/>
                <a:ea typeface="Calibri"/>
                <a:cs typeface="Calibri"/>
              </a:rPr>
              <a:t>Y prif risg o ran ansawdd:</a:t>
            </a:r>
          </a:p>
          <a:p>
            <a:pPr marL="0" indent="0">
              <a:buNone/>
            </a:pPr>
            <a:r>
              <a:rPr lang="cy-GB" sz="1600" b="1" i="0" u="none" strike="noStrike" cap="none" baseline="0" dirty="0">
                <a:solidFill>
                  <a:srgbClr val="FFFFFF"/>
                </a:solidFill>
                <a:effectLst/>
                <a:uFill>
                  <a:solidFill>
                    <a:prstClr val="black">
                      <a:alpha val="0"/>
                    </a:prstClr>
                  </a:solidFill>
                </a:uFill>
                <a:latin typeface="Calibri"/>
                <a:ea typeface="Calibri"/>
                <a:cs typeface="Calibri"/>
              </a:rPr>
              <a:t>Mynediad prydlon i gleifion at ofal diogel ac effeithiol</a:t>
            </a:r>
          </a:p>
          <a:p>
            <a:pPr marL="0" indent="0">
              <a:buNone/>
            </a:pPr>
            <a:endParaRPr lang="en-GB" sz="1600" b="1" dirty="0"/>
          </a:p>
          <a:p>
            <a:pPr marL="0" indent="0">
              <a:buNone/>
            </a:pPr>
            <a:r>
              <a:rPr lang="cy-GB" sz="1600" b="1" i="0" u="none" strike="noStrike" cap="none" baseline="0" dirty="0">
                <a:solidFill>
                  <a:srgbClr val="FFFFFF"/>
                </a:solidFill>
                <a:effectLst/>
                <a:uFill>
                  <a:solidFill>
                    <a:prstClr val="black">
                      <a:alpha val="0"/>
                    </a:prstClr>
                  </a:solidFill>
                </a:uFill>
                <a:latin typeface="Calibri"/>
                <a:ea typeface="Calibri"/>
                <a:cs typeface="Calibri"/>
              </a:rPr>
              <a:t>Prif feysydd y gwelliannau:</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Gostyngiad sylweddol mewn arosiadau hir am ofal</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Mynediad gwell at ofal iechyd meddwl i oedolion a phlant</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Cyflawni gofynion y datganiad Ansawdd Gwasanaethau Mamolaeth a’r Newydd-anedig ac agor Hwb Iechyd Merched</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Gwella galluoedd digidol</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Gwelliannau o ran llywodraethu ansawdd</a:t>
            </a:r>
          </a:p>
          <a:p>
            <a:r>
              <a:rPr lang="cy-GB" sz="1600" b="0" i="0" u="none" strike="noStrike" cap="none" baseline="0" dirty="0">
                <a:solidFill>
                  <a:srgbClr val="FFFFFF"/>
                </a:solidFill>
                <a:effectLst/>
                <a:uFill>
                  <a:solidFill>
                    <a:prstClr val="black">
                      <a:alpha val="0"/>
                    </a:prstClr>
                  </a:solidFill>
                </a:uFill>
                <a:latin typeface="Calibri"/>
                <a:ea typeface="Calibri"/>
                <a:cs typeface="Calibri"/>
              </a:rPr>
              <a:t>Gwrando ar gleifion, staff a chymunedau er mwyn llywio gwasanaethau’r dyfodol</a:t>
            </a:r>
          </a:p>
          <a:p>
            <a:endParaRPr lang="en-GB" dirty="0"/>
          </a:p>
        </p:txBody>
      </p:sp>
      <p:sp>
        <p:nvSpPr>
          <p:cNvPr id="4" name="Title 1">
            <a:extLst>
              <a:ext uri="{FF2B5EF4-FFF2-40B4-BE49-F238E27FC236}">
                <a16:creationId xmlns:a16="http://schemas.microsoft.com/office/drawing/2014/main" id="{E7A922B9-669B-48A8-9E71-16E03664C1BF}"/>
              </a:ext>
            </a:extLst>
          </p:cNvPr>
          <p:cNvSpPr txBox="1">
            <a:spLocks/>
          </p:cNvSpPr>
          <p:nvPr/>
        </p:nvSpPr>
        <p:spPr>
          <a:xfrm>
            <a:off x="6899564" y="301193"/>
            <a:ext cx="580228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Delivering Better Quality, Safety and Experience Across North Wales</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FE26A3C0-E7B4-4B8F-AD4D-495A36A9A00A}"/>
              </a:ext>
            </a:extLst>
          </p:cNvPr>
          <p:cNvSpPr txBox="1">
            <a:spLocks/>
          </p:cNvSpPr>
          <p:nvPr/>
        </p:nvSpPr>
        <p:spPr>
          <a:xfrm>
            <a:off x="6899564" y="1443572"/>
            <a:ext cx="4921134" cy="541442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Key Message: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During 2025/26 the overall focus has been on strengthening quality, safety, governance and organisational learning. Progress has been made whilst the Health Board is still operating in Special Measures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Main quality risk:</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Timely patient access to safe and effective care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Headline areas of improvement: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Significant reduction in long waits for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Improved access to mental health care for adults and children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Delivering the requirements of the Maternity and Neonatal Quality statement and opening a Women’s Health Hub</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Enhancing digital capability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Improvements in quality governance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Listening to patients, staff and communities to shape future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32573420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D9419A3F-3B6D-A368-6A8A-E19AAE7AB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9A4FC-470D-E966-5B10-3DB65020C8DA}"/>
              </a:ext>
            </a:extLst>
          </p:cNvPr>
          <p:cNvSpPr>
            <a:spLocks noGrp="1"/>
          </p:cNvSpPr>
          <p:nvPr>
            <p:ph type="title"/>
          </p:nvPr>
        </p:nvSpPr>
        <p:spPr>
          <a:xfrm>
            <a:off x="2346960" y="184510"/>
            <a:ext cx="3870960"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Gostyngiad sylweddol mewn arosiadau am ofal</a:t>
            </a:r>
            <a:br>
              <a:rPr sz="1800" dirty="0"/>
            </a:br>
            <a:endParaRPr lang="en-GB" sz="1800" dirty="0"/>
          </a:p>
        </p:txBody>
      </p:sp>
      <p:sp>
        <p:nvSpPr>
          <p:cNvPr id="6" name="Content Placeholder 5">
            <a:extLst>
              <a:ext uri="{FF2B5EF4-FFF2-40B4-BE49-F238E27FC236}">
                <a16:creationId xmlns:a16="http://schemas.microsoft.com/office/drawing/2014/main" id="{4CFBF4D2-51C5-6E0C-C29A-299EB0CD5A92}"/>
              </a:ext>
            </a:extLst>
          </p:cNvPr>
          <p:cNvSpPr>
            <a:spLocks noGrp="1"/>
          </p:cNvSpPr>
          <p:nvPr>
            <p:ph idx="1"/>
          </p:nvPr>
        </p:nvSpPr>
        <p:spPr>
          <a:xfrm>
            <a:off x="2225040" y="1343817"/>
            <a:ext cx="3992880" cy="5495927"/>
          </a:xfrm>
        </p:spPr>
        <p:txBody>
          <a:bodyPr>
            <a:normAutofit fontScale="77500" lnSpcReduction="20000"/>
          </a:bodyPr>
          <a:lstStyle/>
          <a:p>
            <a:r>
              <a:rPr lang="cy-GB" sz="2400" b="0" i="0" u="none" strike="noStrike" cap="none" baseline="0" dirty="0">
                <a:solidFill>
                  <a:srgbClr val="FFFFFF"/>
                </a:solidFill>
                <a:effectLst/>
                <a:uFill>
                  <a:solidFill>
                    <a:prstClr val="black">
                      <a:alpha val="0"/>
                    </a:prstClr>
                  </a:solidFill>
                </a:uFill>
                <a:latin typeface="Calibri"/>
                <a:ea typeface="Calibri"/>
                <a:cs typeface="Calibri"/>
              </a:rPr>
              <a:t>Gostyngiad yn yr amser a ddisgwylir am ofal wedi’i gynllunio</a:t>
            </a:r>
          </a:p>
          <a:p>
            <a:pPr marL="0" indent="0">
              <a:buNone/>
            </a:pPr>
            <a:endParaRPr lang="en-GB" sz="2400" dirty="0"/>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Trawsnewid y llwybrau brys lle’r amheuir canser</a:t>
            </a:r>
          </a:p>
          <a:p>
            <a:pPr lvl="1"/>
            <a:r>
              <a:rPr lang="cy-GB" b="0" i="0" u="none" strike="noStrike" cap="none" baseline="0" dirty="0" err="1">
                <a:solidFill>
                  <a:srgbClr val="FFFFFF"/>
                </a:solidFill>
                <a:effectLst/>
                <a:uFill>
                  <a:solidFill>
                    <a:prstClr val="black">
                      <a:alpha val="0"/>
                    </a:prstClr>
                  </a:solidFill>
                </a:uFill>
                <a:latin typeface="Calibri"/>
                <a:ea typeface="Calibri"/>
                <a:cs typeface="Calibri"/>
              </a:rPr>
              <a:t>Teledermosgopi</a:t>
            </a:r>
            <a:r>
              <a:rPr lang="cy-GB" b="0" i="0" u="none" strike="noStrike" cap="none" baseline="0" dirty="0">
                <a:solidFill>
                  <a:srgbClr val="FFFFFF"/>
                </a:solidFill>
                <a:effectLst/>
                <a:uFill>
                  <a:solidFill>
                    <a:prstClr val="black">
                      <a:alpha val="0"/>
                    </a:prstClr>
                  </a:solidFill>
                </a:uFill>
                <a:latin typeface="Calibri"/>
                <a:ea typeface="Calibri"/>
                <a:cs typeface="Calibri"/>
              </a:rPr>
              <a:t> i helpu i frysbennu a chyflymu mynediad bobl sydd â chyflyrau croen</a:t>
            </a:r>
          </a:p>
          <a:p>
            <a:pPr lvl="1"/>
            <a:r>
              <a:rPr lang="cy-GB" b="0" i="0" u="none" strike="noStrike" cap="none" baseline="0" dirty="0">
                <a:solidFill>
                  <a:srgbClr val="FFFFFF"/>
                </a:solidFill>
                <a:effectLst/>
                <a:uFill>
                  <a:solidFill>
                    <a:prstClr val="black">
                      <a:alpha val="0"/>
                    </a:prstClr>
                  </a:solidFill>
                </a:uFill>
                <a:latin typeface="Calibri"/>
                <a:ea typeface="Calibri"/>
                <a:cs typeface="Calibri"/>
              </a:rPr>
              <a:t>Nyrsys arbenigol yn brysbennu'n syth i brofion yn gwella mynediad i'r sawl sydd â chanser y coluddyn tebygol</a:t>
            </a:r>
          </a:p>
          <a:p>
            <a:pPr lvl="1"/>
            <a:r>
              <a:rPr lang="cy-GB" b="0" i="0" u="none" strike="noStrike" cap="none" baseline="0" dirty="0">
                <a:solidFill>
                  <a:srgbClr val="FFFFFF"/>
                </a:solidFill>
                <a:effectLst/>
                <a:uFill>
                  <a:solidFill>
                    <a:prstClr val="black">
                      <a:alpha val="0"/>
                    </a:prstClr>
                  </a:solidFill>
                </a:uFill>
                <a:latin typeface="Calibri"/>
                <a:ea typeface="Calibri"/>
                <a:cs typeface="Calibri"/>
              </a:rPr>
              <a:t>Defnyddio </a:t>
            </a:r>
            <a:r>
              <a:rPr lang="cy-GB" b="0" i="0" u="none" strike="noStrike" cap="none" baseline="0" dirty="0" err="1">
                <a:solidFill>
                  <a:srgbClr val="FFFFFF"/>
                </a:solidFill>
                <a:effectLst/>
                <a:uFill>
                  <a:solidFill>
                    <a:prstClr val="black">
                      <a:alpha val="0"/>
                    </a:prstClr>
                  </a:solidFill>
                </a:uFill>
                <a:latin typeface="Calibri"/>
                <a:ea typeface="Calibri"/>
                <a:cs typeface="Calibri"/>
              </a:rPr>
              <a:t>endosgopi</a:t>
            </a:r>
            <a:r>
              <a:rPr lang="cy-GB" b="0" i="0" u="none" strike="noStrike" cap="none" baseline="0" dirty="0">
                <a:solidFill>
                  <a:srgbClr val="FFFFFF"/>
                </a:solidFill>
                <a:effectLst/>
                <a:uFill>
                  <a:solidFill>
                    <a:prstClr val="black">
                      <a:alpha val="0"/>
                    </a:prstClr>
                  </a:solidFill>
                </a:uFill>
                <a:latin typeface="Calibri"/>
                <a:ea typeface="Calibri"/>
                <a:cs typeface="Calibri"/>
              </a:rPr>
              <a:t> sbwng llai ymwthiol pan fo'n briodol</a:t>
            </a:r>
          </a:p>
          <a:p>
            <a:pPr lvl="1"/>
            <a:r>
              <a:rPr lang="cy-GB" b="0" i="0" u="none" strike="noStrike" cap="none" baseline="0" dirty="0">
                <a:solidFill>
                  <a:srgbClr val="FFFFFF"/>
                </a:solidFill>
                <a:effectLst/>
                <a:uFill>
                  <a:solidFill>
                    <a:prstClr val="black">
                      <a:alpha val="0"/>
                    </a:prstClr>
                  </a:solidFill>
                </a:uFill>
                <a:latin typeface="Calibri"/>
                <a:ea typeface="Calibri"/>
                <a:cs typeface="Calibri"/>
              </a:rPr>
              <a:t>Nyrsys wedi'u hyfforddi mewn </a:t>
            </a:r>
            <a:r>
              <a:rPr lang="cy-GB" b="0" i="0" u="none" strike="noStrike" cap="none" baseline="0" dirty="0" err="1">
                <a:solidFill>
                  <a:srgbClr val="FFFFFF"/>
                </a:solidFill>
                <a:effectLst/>
                <a:uFill>
                  <a:solidFill>
                    <a:prstClr val="black">
                      <a:alpha val="0"/>
                    </a:prstClr>
                  </a:solidFill>
                </a:uFill>
                <a:latin typeface="Calibri"/>
                <a:ea typeface="Calibri"/>
                <a:cs typeface="Calibri"/>
              </a:rPr>
              <a:t>biopsïau</a:t>
            </a:r>
            <a:r>
              <a:rPr lang="cy-GB" b="0" i="0" u="none" strike="noStrike" cap="none" baseline="0" dirty="0">
                <a:solidFill>
                  <a:srgbClr val="FFFFFF"/>
                </a:solidFill>
                <a:effectLst/>
                <a:uFill>
                  <a:solidFill>
                    <a:prstClr val="black">
                      <a:alpha val="0"/>
                    </a:prstClr>
                  </a:solidFill>
                </a:uFill>
                <a:latin typeface="Calibri"/>
                <a:ea typeface="Calibri"/>
                <a:cs typeface="Calibri"/>
              </a:rPr>
              <a:t> o’r prostad i gyflymu </a:t>
            </a:r>
            <a:r>
              <a:rPr lang="cy-GB" b="0" i="0" u="none" strike="noStrike" cap="none" baseline="0" dirty="0" err="1">
                <a:solidFill>
                  <a:srgbClr val="FFFFFF"/>
                </a:solidFill>
                <a:effectLst/>
                <a:uFill>
                  <a:solidFill>
                    <a:prstClr val="black">
                      <a:alpha val="0"/>
                    </a:prstClr>
                  </a:solidFill>
                </a:uFill>
                <a:latin typeface="Calibri"/>
                <a:ea typeface="Calibri"/>
                <a:cs typeface="Calibri"/>
              </a:rPr>
              <a:t>diagnosio</a:t>
            </a:r>
            <a:r>
              <a:rPr lang="cy-GB" b="0" i="0" u="none" strike="noStrike" cap="none" baseline="0" dirty="0">
                <a:solidFill>
                  <a:srgbClr val="FFFFFF"/>
                </a:solidFill>
                <a:effectLst/>
                <a:uFill>
                  <a:solidFill>
                    <a:prstClr val="black">
                      <a:alpha val="0"/>
                    </a:prstClr>
                  </a:solidFill>
                </a:uFill>
                <a:latin typeface="Calibri"/>
                <a:ea typeface="Calibri"/>
                <a:cs typeface="Calibri"/>
              </a:rPr>
              <a:t> canser</a:t>
            </a:r>
          </a:p>
          <a:p>
            <a:pPr lvl="1"/>
            <a:r>
              <a:rPr lang="cy-GB" b="0" i="0" u="none" strike="noStrike" cap="none" baseline="0" dirty="0">
                <a:solidFill>
                  <a:srgbClr val="FFFFFF"/>
                </a:solidFill>
                <a:effectLst/>
                <a:uFill>
                  <a:solidFill>
                    <a:prstClr val="black">
                      <a:alpha val="0"/>
                    </a:prstClr>
                  </a:solidFill>
                </a:uFill>
                <a:latin typeface="Calibri"/>
                <a:ea typeface="Calibri"/>
                <a:cs typeface="Calibri"/>
              </a:rPr>
              <a:t>Dau beiriant radiotherapi newydd yng Nghanolfan Canser Gogledd Cymru</a:t>
            </a:r>
          </a:p>
          <a:p>
            <a:pPr lvl="1"/>
            <a:r>
              <a:rPr lang="cy-GB" b="0" i="0" u="none" strike="noStrike" cap="none" baseline="0" dirty="0">
                <a:solidFill>
                  <a:srgbClr val="FFFFFF"/>
                </a:solidFill>
                <a:effectLst/>
                <a:uFill>
                  <a:solidFill>
                    <a:prstClr val="black">
                      <a:alpha val="0"/>
                    </a:prstClr>
                  </a:solidFill>
                </a:uFill>
                <a:latin typeface="Calibri"/>
                <a:ea typeface="Calibri"/>
                <a:cs typeface="Calibri"/>
              </a:rPr>
              <a:t>Agor Canolfan </a:t>
            </a:r>
            <a:r>
              <a:rPr lang="cy-GB" b="0" i="0" u="none" strike="noStrike" cap="none" baseline="0" dirty="0" err="1">
                <a:solidFill>
                  <a:srgbClr val="FFFFFF"/>
                </a:solidFill>
                <a:effectLst/>
                <a:uFill>
                  <a:solidFill>
                    <a:prstClr val="black">
                      <a:alpha val="0"/>
                    </a:prstClr>
                  </a:solidFill>
                </a:uFill>
                <a:latin typeface="Calibri"/>
                <a:ea typeface="Calibri"/>
                <a:cs typeface="Calibri"/>
              </a:rPr>
              <a:t>Maggie’s</a:t>
            </a:r>
            <a:r>
              <a:rPr lang="cy-GB" b="0" i="0" u="none" strike="noStrike" cap="none" baseline="0" dirty="0">
                <a:solidFill>
                  <a:srgbClr val="FFFFFF"/>
                </a:solidFill>
                <a:effectLst/>
                <a:uFill>
                  <a:solidFill>
                    <a:prstClr val="black">
                      <a:alpha val="0"/>
                    </a:prstClr>
                  </a:solidFill>
                </a:uFill>
                <a:latin typeface="Calibri"/>
                <a:ea typeface="Calibri"/>
                <a:cs typeface="Calibri"/>
              </a:rPr>
              <a:t> yn safle Glan Clwyd</a:t>
            </a:r>
          </a:p>
          <a:p>
            <a:endParaRPr lang="en-GB" dirty="0"/>
          </a:p>
          <a:p>
            <a:endParaRPr lang="en-GB" dirty="0"/>
          </a:p>
          <a:p>
            <a:endParaRPr lang="en-GB" dirty="0"/>
          </a:p>
        </p:txBody>
      </p:sp>
      <p:sp>
        <p:nvSpPr>
          <p:cNvPr id="4" name="Title 1">
            <a:extLst>
              <a:ext uri="{FF2B5EF4-FFF2-40B4-BE49-F238E27FC236}">
                <a16:creationId xmlns:a16="http://schemas.microsoft.com/office/drawing/2014/main" id="{C3B401B1-6783-4970-BCD1-3268F30ABF92}"/>
              </a:ext>
            </a:extLst>
          </p:cNvPr>
          <p:cNvSpPr txBox="1">
            <a:spLocks/>
          </p:cNvSpPr>
          <p:nvPr/>
        </p:nvSpPr>
        <p:spPr>
          <a:xfrm>
            <a:off x="6339840" y="243226"/>
            <a:ext cx="5322916" cy="11238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Significant reduction in waits for care</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602454BA-E393-484F-B26D-578D7816337E}"/>
              </a:ext>
            </a:extLst>
          </p:cNvPr>
          <p:cNvSpPr txBox="1">
            <a:spLocks/>
          </p:cNvSpPr>
          <p:nvPr/>
        </p:nvSpPr>
        <p:spPr>
          <a:xfrm>
            <a:off x="6583680" y="1367110"/>
            <a:ext cx="5322916" cy="54959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Reduction in wait for planned care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Transformation of pathways for urgent suspected cancer</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Arial"/>
              </a:rPr>
              <a:t>Teledermoscopy</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 to help triage and speed up access for those with skin conditions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Specialist nurses triaging straight to test improving access for those with suspected bowel cancer</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Use of less invasive sponge endoscopy when appropriate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Nurses trained in prostate biopsy to speed up diagnosis of cancer</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Two new radiotherapy machines at North Wales Cancer Centre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Maggie’s Centre opened on Glan Clwyd site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29884262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E492C585-109E-C80B-85E2-B10AEAC34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40644-02D0-536F-84AC-A740448BA9AA}"/>
              </a:ext>
            </a:extLst>
          </p:cNvPr>
          <p:cNvSpPr>
            <a:spLocks noGrp="1"/>
          </p:cNvSpPr>
          <p:nvPr>
            <p:ph type="title"/>
          </p:nvPr>
        </p:nvSpPr>
        <p:spPr>
          <a:xfrm>
            <a:off x="2535382" y="267970"/>
            <a:ext cx="4192385"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Gwelliannau i Wasanaethau Iechyd Meddwl</a:t>
            </a:r>
            <a:br>
              <a:rPr sz="1800" dirty="0"/>
            </a:br>
            <a:endParaRPr lang="en-GB" sz="1800" dirty="0"/>
          </a:p>
        </p:txBody>
      </p:sp>
      <p:sp>
        <p:nvSpPr>
          <p:cNvPr id="6" name="Content Placeholder 5">
            <a:extLst>
              <a:ext uri="{FF2B5EF4-FFF2-40B4-BE49-F238E27FC236}">
                <a16:creationId xmlns:a16="http://schemas.microsoft.com/office/drawing/2014/main" id="{C94658F4-5379-3A9B-BBC4-FAB351C68A5D}"/>
              </a:ext>
            </a:extLst>
          </p:cNvPr>
          <p:cNvSpPr>
            <a:spLocks noGrp="1"/>
          </p:cNvSpPr>
          <p:nvPr>
            <p:ph idx="1"/>
          </p:nvPr>
        </p:nvSpPr>
        <p:spPr>
          <a:xfrm>
            <a:off x="2225040" y="1343818"/>
            <a:ext cx="4508269" cy="5495927"/>
          </a:xfrm>
        </p:spPr>
        <p:txBody>
          <a:bodyPr>
            <a:normAutofit fontScale="32500" lnSpcReduction="20000"/>
          </a:bodyPr>
          <a:lstStyle/>
          <a:p>
            <a:r>
              <a:rPr lang="cy-GB" sz="7200" b="0" i="0" u="none" strike="noStrike" cap="none" baseline="0" dirty="0">
                <a:solidFill>
                  <a:srgbClr val="FFFFFF"/>
                </a:solidFill>
                <a:effectLst/>
                <a:uFill>
                  <a:solidFill>
                    <a:prstClr val="black">
                      <a:alpha val="0"/>
                    </a:prstClr>
                  </a:solidFill>
                </a:uFill>
                <a:latin typeface="Calibri"/>
                <a:ea typeface="Calibri"/>
                <a:cs typeface="Calibri"/>
              </a:rPr>
              <a:t>Gwella amseroedd asesiadau a thriniaethau ar gyfer gwasanaethau iechyd meddwl oedolion a phlant; cyflawni targedau cenedlaethol erbyn mis Mawrth 2026</a:t>
            </a:r>
          </a:p>
          <a:p>
            <a:r>
              <a:rPr lang="cy-GB" sz="7200" b="0" i="0" u="none" strike="noStrike" cap="none" baseline="0" dirty="0">
                <a:solidFill>
                  <a:srgbClr val="FFFFFF"/>
                </a:solidFill>
                <a:effectLst/>
                <a:uFill>
                  <a:solidFill>
                    <a:prstClr val="black">
                      <a:alpha val="0"/>
                    </a:prstClr>
                  </a:solidFill>
                </a:uFill>
                <a:latin typeface="Calibri"/>
                <a:ea typeface="Calibri"/>
                <a:cs typeface="Calibri"/>
              </a:rPr>
              <a:t>Cwblhawyd rhaglen waith fawr i sicrhau bod Adolygiad Coleg Brenhinol y </a:t>
            </a:r>
            <a:r>
              <a:rPr lang="cy-GB" sz="7200" b="0" i="0" u="none" strike="noStrike" cap="none" baseline="0" dirty="0" err="1">
                <a:solidFill>
                  <a:srgbClr val="FFFFFF"/>
                </a:solidFill>
                <a:effectLst/>
                <a:uFill>
                  <a:solidFill>
                    <a:prstClr val="black">
                      <a:alpha val="0"/>
                    </a:prstClr>
                  </a:solidFill>
                </a:uFill>
                <a:latin typeface="Calibri"/>
                <a:ea typeface="Calibri"/>
                <a:cs typeface="Calibri"/>
              </a:rPr>
              <a:t>Seiciatwyr</a:t>
            </a:r>
            <a:r>
              <a:rPr lang="cy-GB" sz="7200" b="0" i="0" u="none" strike="noStrike" cap="none" baseline="0" dirty="0">
                <a:solidFill>
                  <a:srgbClr val="FFFFFF"/>
                </a:solidFill>
                <a:effectLst/>
                <a:uFill>
                  <a:solidFill>
                    <a:prstClr val="black">
                      <a:alpha val="0"/>
                    </a:prstClr>
                  </a:solidFill>
                </a:uFill>
                <a:latin typeface="Calibri"/>
                <a:ea typeface="Calibri"/>
                <a:cs typeface="Calibri"/>
              </a:rPr>
              <a:t> yn cael ei weithredu gan gydweithio'n agos â'r Grŵp Cynghori Arbenigol i sicrhau camau gweithredu ystyrlon er budd defnyddwyr gwasanaethau</a:t>
            </a:r>
          </a:p>
          <a:p>
            <a:r>
              <a:rPr lang="cy-GB" sz="7200" b="0" i="0" u="none" strike="noStrike" cap="none" baseline="0" dirty="0">
                <a:solidFill>
                  <a:srgbClr val="FFFFFF"/>
                </a:solidFill>
                <a:effectLst/>
                <a:uFill>
                  <a:solidFill>
                    <a:prstClr val="black">
                      <a:alpha val="0"/>
                    </a:prstClr>
                  </a:solidFill>
                </a:uFill>
                <a:latin typeface="Calibri"/>
                <a:ea typeface="Calibri"/>
                <a:cs typeface="Calibri"/>
              </a:rPr>
              <a:t>Gostyngiad sylweddol yn nifer y cleifion a leolir mewn gwelyau 'y tu allan i'r ardal'</a:t>
            </a:r>
          </a:p>
          <a:p>
            <a:r>
              <a:rPr lang="cy-GB" sz="7200" b="0" i="0" u="none" strike="noStrike" cap="none" baseline="0" dirty="0">
                <a:solidFill>
                  <a:srgbClr val="FFFFFF"/>
                </a:solidFill>
                <a:effectLst/>
                <a:uFill>
                  <a:solidFill>
                    <a:prstClr val="black">
                      <a:alpha val="0"/>
                    </a:prstClr>
                  </a:solidFill>
                </a:uFill>
                <a:latin typeface="Calibri"/>
                <a:ea typeface="Calibri"/>
                <a:cs typeface="Calibri"/>
              </a:rPr>
              <a:t>Y Bwrdd Iechyd yn cael ei ddewis i redeg gwasanaeth cymorth gamblo ledled Cymru</a:t>
            </a:r>
          </a:p>
          <a:p>
            <a:endParaRPr lang="en-GB" dirty="0"/>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47E71818-006B-4FF6-8C11-F0D2F560CAEA}"/>
              </a:ext>
            </a:extLst>
          </p:cNvPr>
          <p:cNvSpPr txBox="1">
            <a:spLocks/>
          </p:cNvSpPr>
          <p:nvPr/>
        </p:nvSpPr>
        <p:spPr>
          <a:xfrm>
            <a:off x="6727767" y="160391"/>
            <a:ext cx="419238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Mental Health improvements</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95928C69-8479-4EFA-A745-B5C0309DA2F3}"/>
              </a:ext>
            </a:extLst>
          </p:cNvPr>
          <p:cNvSpPr txBox="1">
            <a:spLocks/>
          </p:cNvSpPr>
          <p:nvPr/>
        </p:nvSpPr>
        <p:spPr>
          <a:xfrm>
            <a:off x="6727767" y="1343818"/>
            <a:ext cx="4626033" cy="508286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Improving assessment and treatment times for adult and child mental health services; hitting national targets by March 2026</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Completed a large programme of work to ensure implementation of Royal College of Psychiatry Review working closely with Expert Advisory Group to ensure actions meaningful to service users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Significant reduction in placement of patients in beds ‘out of area’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Chosen to run pan-Wales gambling support service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180718245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7D520A3C-6860-D779-B7E8-89B6D7669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78757-7A60-88E7-9902-12179AE2512F}"/>
              </a:ext>
            </a:extLst>
          </p:cNvPr>
          <p:cNvSpPr>
            <a:spLocks noGrp="1"/>
          </p:cNvSpPr>
          <p:nvPr>
            <p:ph type="title"/>
          </p:nvPr>
        </p:nvSpPr>
        <p:spPr>
          <a:xfrm>
            <a:off x="2507672" y="367389"/>
            <a:ext cx="9128760"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Gwelliannau Digidol</a:t>
            </a:r>
            <a:br>
              <a:rPr sz="1800" dirty="0"/>
            </a:br>
            <a:endParaRPr lang="en-GB" sz="1800" dirty="0"/>
          </a:p>
        </p:txBody>
      </p:sp>
      <p:sp>
        <p:nvSpPr>
          <p:cNvPr id="6" name="Content Placeholder 5">
            <a:extLst>
              <a:ext uri="{FF2B5EF4-FFF2-40B4-BE49-F238E27FC236}">
                <a16:creationId xmlns:a16="http://schemas.microsoft.com/office/drawing/2014/main" id="{797C5BFA-0DFD-3479-04AE-7DD97A58E40A}"/>
              </a:ext>
            </a:extLst>
          </p:cNvPr>
          <p:cNvSpPr>
            <a:spLocks noGrp="1"/>
          </p:cNvSpPr>
          <p:nvPr>
            <p:ph idx="1"/>
          </p:nvPr>
        </p:nvSpPr>
        <p:spPr>
          <a:xfrm>
            <a:off x="2225040" y="1343818"/>
            <a:ext cx="4308764" cy="4833145"/>
          </a:xfrm>
        </p:spPr>
        <p:txBody>
          <a:bodyPr>
            <a:normAutofit fontScale="92500" lnSpcReduction="10000"/>
          </a:bodyPr>
          <a:lstStyle/>
          <a:p>
            <a:r>
              <a:rPr lang="cy-GB" sz="2800" b="0" i="0" u="none" strike="noStrike" cap="none" baseline="0" dirty="0">
                <a:solidFill>
                  <a:srgbClr val="FFFFFF"/>
                </a:solidFill>
                <a:effectLst/>
                <a:uFill>
                  <a:solidFill>
                    <a:prstClr val="black">
                      <a:alpha val="0"/>
                    </a:prstClr>
                  </a:solidFill>
                </a:uFill>
                <a:latin typeface="Calibri"/>
                <a:ea typeface="Calibri"/>
                <a:cs typeface="Calibri"/>
              </a:rPr>
              <a:t>Sefydlwyd system ragnodi electronig ar gyfer holl wasanaethau cleifion mewnol</a:t>
            </a:r>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Sefydlwyd system gwybodeg y gwasanaeth radioleg</a:t>
            </a:r>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Sefydlwyd </a:t>
            </a:r>
            <a:r>
              <a:rPr lang="cy-GB" sz="2800" b="0" i="0" u="none" strike="noStrike" cap="none" baseline="0" dirty="0" err="1">
                <a:solidFill>
                  <a:srgbClr val="FFFFFF"/>
                </a:solidFill>
                <a:effectLst/>
                <a:uFill>
                  <a:solidFill>
                    <a:prstClr val="black">
                      <a:alpha val="0"/>
                    </a:prstClr>
                  </a:solidFill>
                </a:uFill>
                <a:latin typeface="Calibri"/>
                <a:ea typeface="Calibri"/>
                <a:cs typeface="Calibri"/>
              </a:rPr>
              <a:t>Badgernet</a:t>
            </a:r>
            <a:r>
              <a:rPr lang="cy-GB" sz="2800" b="0" i="0" u="none" strike="noStrike" cap="none" baseline="0" dirty="0">
                <a:solidFill>
                  <a:srgbClr val="FFFFFF"/>
                </a:solidFill>
                <a:effectLst/>
                <a:uFill>
                  <a:solidFill>
                    <a:prstClr val="black">
                      <a:alpha val="0"/>
                    </a:prstClr>
                  </a:solidFill>
                </a:uFill>
                <a:latin typeface="Calibri"/>
                <a:ea typeface="Calibri"/>
                <a:cs typeface="Calibri"/>
              </a:rPr>
              <a:t> fel system electronig y gwasanaethau mamolaeth</a:t>
            </a:r>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Cynnydd da o ran caffael cofnod cleifion electronig ar gyfer y gwasanaethau iechyd meddwl</a:t>
            </a:r>
          </a:p>
          <a:p>
            <a:endParaRPr lang="en-GB" dirty="0"/>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3E10E4D6-E8FB-4889-A185-62F59772BC87}"/>
              </a:ext>
            </a:extLst>
          </p:cNvPr>
          <p:cNvSpPr txBox="1">
            <a:spLocks/>
          </p:cNvSpPr>
          <p:nvPr/>
        </p:nvSpPr>
        <p:spPr>
          <a:xfrm>
            <a:off x="6535883" y="367389"/>
            <a:ext cx="397348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Digital improvements</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98A6D1B6-46D1-41DD-AB38-492930F4A24A}"/>
              </a:ext>
            </a:extLst>
          </p:cNvPr>
          <p:cNvSpPr txBox="1">
            <a:spLocks/>
          </p:cNvSpPr>
          <p:nvPr/>
        </p:nvSpPr>
        <p:spPr>
          <a:xfrm>
            <a:off x="6533804" y="1343818"/>
            <a:ext cx="4819996" cy="48331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Implementation of electronic prescribing system for all inpatient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Implementation of radiology informatics system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Implementation of </a:t>
            </a:r>
            <a:r>
              <a:rPr kumimoji="0" lang="en-GB" sz="26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Arial"/>
              </a:rPr>
              <a:t>Badgernet</a:t>
            </a:r>
            <a:r>
              <a:rPr kumimoji="0" lang="en-GB" sz="2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 as electronic maternity system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Good progress in procurement of electronic patient record for mental health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127534273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00AE3B72-7E31-6CB8-7320-C393347A1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C43D2-A744-7038-E909-334DFD534353}"/>
              </a:ext>
            </a:extLst>
          </p:cNvPr>
          <p:cNvSpPr>
            <a:spLocks noGrp="1"/>
          </p:cNvSpPr>
          <p:nvPr>
            <p:ph type="title"/>
          </p:nvPr>
        </p:nvSpPr>
        <p:spPr>
          <a:xfrm>
            <a:off x="2496587" y="107319"/>
            <a:ext cx="3870960"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Meysydd ble mae angen rhagor o waith</a:t>
            </a:r>
            <a:br>
              <a:rPr sz="1800" dirty="0"/>
            </a:br>
            <a:endParaRPr lang="en-GB" sz="1800" dirty="0"/>
          </a:p>
        </p:txBody>
      </p:sp>
      <p:sp>
        <p:nvSpPr>
          <p:cNvPr id="6" name="Content Placeholder 5">
            <a:extLst>
              <a:ext uri="{FF2B5EF4-FFF2-40B4-BE49-F238E27FC236}">
                <a16:creationId xmlns:a16="http://schemas.microsoft.com/office/drawing/2014/main" id="{982FBC18-7EF5-269A-C9A6-D9AB00F2B8F8}"/>
              </a:ext>
            </a:extLst>
          </p:cNvPr>
          <p:cNvSpPr>
            <a:spLocks noGrp="1"/>
          </p:cNvSpPr>
          <p:nvPr>
            <p:ph idx="1"/>
          </p:nvPr>
        </p:nvSpPr>
        <p:spPr>
          <a:xfrm>
            <a:off x="2225040" y="1343818"/>
            <a:ext cx="4142509" cy="4833145"/>
          </a:xfrm>
        </p:spPr>
        <p:txBody>
          <a:bodyPr>
            <a:normAutofit fontScale="77500" lnSpcReduction="20000"/>
          </a:bodyPr>
          <a:lstStyle/>
          <a:p>
            <a:r>
              <a:rPr lang="cy-GB" sz="2800" b="0" i="0" u="none" strike="noStrike" cap="none" baseline="0" dirty="0">
                <a:solidFill>
                  <a:srgbClr val="FFFFFF"/>
                </a:solidFill>
                <a:effectLst/>
                <a:uFill>
                  <a:solidFill>
                    <a:prstClr val="black">
                      <a:alpha val="0"/>
                    </a:prstClr>
                  </a:solidFill>
                </a:uFill>
                <a:latin typeface="Calibri"/>
                <a:ea typeface="Calibri"/>
                <a:cs typeface="Calibri"/>
              </a:rPr>
              <a:t>Cydnabod bod ein Hadrannau Achosion Brys yn orlawn ac y gall cleifion orfod aros yn hir i gael eu gweld a’u derbyn.</a:t>
            </a:r>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Cydnabod y gall pobl aros yn ein hysbytai am gyfnodau hir pan fyddant yn barod i fynd adref</a:t>
            </a:r>
          </a:p>
          <a:p>
            <a:endParaRPr lang="en-GB" dirty="0"/>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Rhaglen waith yn ei lle ar draws y llwybr gofal brys ac ar y cyd â phartneriaid yn yr awdurdodau lleol i gynorthwyo i ryddhau cleifion ar adegau mwy priodol.</a:t>
            </a:r>
          </a:p>
          <a:p>
            <a:r>
              <a:rPr lang="cy-GB" sz="2800" b="0" i="0" u="none" strike="noStrike" cap="none" baseline="0" dirty="0">
                <a:solidFill>
                  <a:srgbClr val="FFFFFF"/>
                </a:solidFill>
                <a:effectLst/>
                <a:uFill>
                  <a:solidFill>
                    <a:prstClr val="black">
                      <a:alpha val="0"/>
                    </a:prstClr>
                  </a:solidFill>
                </a:uFill>
                <a:latin typeface="Calibri"/>
                <a:ea typeface="Calibri"/>
                <a:cs typeface="Calibri"/>
              </a:rPr>
              <a:t>Cymorth gan bartneriaid allanol yn ei le.</a:t>
            </a:r>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83621E2F-CCF0-425F-B724-52928DEF9023}"/>
              </a:ext>
            </a:extLst>
          </p:cNvPr>
          <p:cNvSpPr txBox="1">
            <a:spLocks/>
          </p:cNvSpPr>
          <p:nvPr/>
        </p:nvSpPr>
        <p:spPr>
          <a:xfrm>
            <a:off x="6367549" y="0"/>
            <a:ext cx="668204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Areas where further work required</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7300CCEC-6678-409E-8B92-6726CB53999B}"/>
              </a:ext>
            </a:extLst>
          </p:cNvPr>
          <p:cNvSpPr txBox="1">
            <a:spLocks/>
          </p:cNvSpPr>
          <p:nvPr/>
        </p:nvSpPr>
        <p:spPr>
          <a:xfrm>
            <a:off x="6367548" y="1343818"/>
            <a:ext cx="4986251" cy="483314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Recognise that our Emergency Departments are overcrowded and wait to be seen and admitted can be long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Recognise that people can remain in our hospitals for prolonged periods when they are ready to go home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Programme of work in place across the urgent care pathway and with local authority partners to support more timely discharge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Support from external partners in place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246269715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36FFE80F-940A-3D1F-2CCD-1AD206DC6B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9153CB-BF54-33EA-546F-AE46C535F907}"/>
              </a:ext>
            </a:extLst>
          </p:cNvPr>
          <p:cNvSpPr>
            <a:spLocks noGrp="1"/>
          </p:cNvSpPr>
          <p:nvPr>
            <p:ph type="title"/>
          </p:nvPr>
        </p:nvSpPr>
        <p:spPr>
          <a:xfrm>
            <a:off x="2341418" y="18255"/>
            <a:ext cx="4491644"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Gwelliannau o ran llywodraethu ansawdd</a:t>
            </a:r>
            <a:br>
              <a:rPr sz="1800" dirty="0"/>
            </a:br>
            <a:endParaRPr lang="en-GB" sz="1800" dirty="0"/>
          </a:p>
        </p:txBody>
      </p:sp>
      <p:sp>
        <p:nvSpPr>
          <p:cNvPr id="6" name="Content Placeholder 5">
            <a:extLst>
              <a:ext uri="{FF2B5EF4-FFF2-40B4-BE49-F238E27FC236}">
                <a16:creationId xmlns:a16="http://schemas.microsoft.com/office/drawing/2014/main" id="{9DD618CD-AB12-4A49-8333-E855A59C6FB2}"/>
              </a:ext>
            </a:extLst>
          </p:cNvPr>
          <p:cNvSpPr>
            <a:spLocks noGrp="1"/>
          </p:cNvSpPr>
          <p:nvPr>
            <p:ph idx="1"/>
          </p:nvPr>
        </p:nvSpPr>
        <p:spPr>
          <a:xfrm>
            <a:off x="2225040" y="1343818"/>
            <a:ext cx="4491644" cy="4833145"/>
          </a:xfrm>
        </p:spPr>
        <p:txBody>
          <a:bodyPr>
            <a:normAutofit fontScale="77500" lnSpcReduction="20000"/>
          </a:bodyPr>
          <a:lstStyle/>
          <a:p>
            <a:r>
              <a:rPr lang="cy-GB" sz="2600" b="0" i="0" u="none" strike="noStrike" cap="none" baseline="0" dirty="0">
                <a:solidFill>
                  <a:srgbClr val="FFFFFF"/>
                </a:solidFill>
                <a:effectLst/>
                <a:uFill>
                  <a:solidFill>
                    <a:prstClr val="black">
                      <a:alpha val="0"/>
                    </a:prstClr>
                  </a:solidFill>
                </a:uFill>
                <a:latin typeface="Calibri"/>
                <a:ea typeface="Calibri"/>
                <a:cs typeface="Calibri"/>
              </a:rPr>
              <a:t>Gwelliant sylweddol o ran ymateb yn brydlon i gwynion a digwyddiadau</a:t>
            </a:r>
          </a:p>
          <a:p>
            <a:r>
              <a:rPr lang="cy-GB" sz="2600" b="0" i="0" u="none" strike="noStrike" cap="none" baseline="0" dirty="0">
                <a:solidFill>
                  <a:srgbClr val="FFFFFF"/>
                </a:solidFill>
                <a:effectLst/>
                <a:uFill>
                  <a:solidFill>
                    <a:prstClr val="black">
                      <a:alpha val="0"/>
                    </a:prstClr>
                  </a:solidFill>
                </a:uFill>
                <a:latin typeface="Calibri"/>
                <a:ea typeface="Calibri"/>
                <a:cs typeface="Calibri"/>
              </a:rPr>
              <a:t>Gwelliannau sylweddol o ran cwblhau adolygiadau o farwolaethau yn brydlon</a:t>
            </a:r>
          </a:p>
          <a:p>
            <a:r>
              <a:rPr lang="cy-GB" sz="2600" b="0" i="0" u="none" strike="noStrike" cap="none" baseline="0" dirty="0">
                <a:solidFill>
                  <a:srgbClr val="FFFFFF"/>
                </a:solidFill>
                <a:effectLst/>
                <a:uFill>
                  <a:solidFill>
                    <a:prstClr val="black">
                      <a:alpha val="0"/>
                    </a:prstClr>
                  </a:solidFill>
                </a:uFill>
                <a:latin typeface="Calibri"/>
                <a:ea typeface="Calibri"/>
                <a:cs typeface="Calibri"/>
              </a:rPr>
              <a:t>Integreiddio ymatebion i ddigwyddiadau, cwynion, pryderon archwilwyr meddygol a cheisiadau gan Grwner EM</a:t>
            </a:r>
          </a:p>
          <a:p>
            <a:endParaRPr lang="en-GB" dirty="0"/>
          </a:p>
          <a:p>
            <a:r>
              <a:rPr lang="cy-GB" sz="2600" b="0" i="0" u="none" strike="noStrike" cap="none" baseline="0" dirty="0">
                <a:solidFill>
                  <a:srgbClr val="FFFFFF"/>
                </a:solidFill>
                <a:effectLst/>
                <a:uFill>
                  <a:solidFill>
                    <a:prstClr val="black">
                      <a:alpha val="0"/>
                    </a:prstClr>
                  </a:solidFill>
                </a:uFill>
                <a:latin typeface="Calibri"/>
                <a:ea typeface="Calibri"/>
                <a:cs typeface="Calibri"/>
              </a:rPr>
              <a:t>Cyflwynwyd System Rheoli Ansawdd; mae'n helpu'r gwasanaeth i nodi meysydd i'w gwella a strwythuro'r gwelliant hwn. Wrthi’n cael ei mireinio yn sgil adborth gan ddefnyddwyr</a:t>
            </a:r>
          </a:p>
          <a:p>
            <a:r>
              <a:rPr lang="cy-GB" sz="2600" b="0" i="0" u="none" strike="noStrike" cap="none" baseline="0" dirty="0">
                <a:solidFill>
                  <a:srgbClr val="FFFFFF"/>
                </a:solidFill>
                <a:effectLst/>
                <a:uFill>
                  <a:solidFill>
                    <a:prstClr val="black">
                      <a:alpha val="0"/>
                    </a:prstClr>
                  </a:solidFill>
                </a:uFill>
                <a:latin typeface="Calibri"/>
                <a:ea typeface="Calibri"/>
                <a:cs typeface="Calibri"/>
              </a:rPr>
              <a:t>Gweithio i ddysgu gwersi yn gyson yn lleol a ledled y Bwrdd Iechyd</a:t>
            </a:r>
          </a:p>
          <a:p>
            <a:r>
              <a:rPr lang="cy-GB" sz="2600" b="0" i="0" u="none" strike="noStrike" cap="none" baseline="0" dirty="0">
                <a:solidFill>
                  <a:srgbClr val="FFFFFF"/>
                </a:solidFill>
                <a:effectLst/>
                <a:uFill>
                  <a:solidFill>
                    <a:prstClr val="black">
                      <a:alpha val="0"/>
                    </a:prstClr>
                  </a:solidFill>
                </a:uFill>
                <a:latin typeface="Calibri"/>
                <a:ea typeface="Calibri"/>
                <a:cs typeface="Calibri"/>
              </a:rPr>
              <a:t>Gweithio i leihau nifer yr achosion o Ddigwyddiadau “Byth”</a:t>
            </a:r>
          </a:p>
          <a:p>
            <a:endParaRPr lang="en-GB" dirty="0"/>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DBF618DC-C888-4A35-B348-277907DEE3F0}"/>
              </a:ext>
            </a:extLst>
          </p:cNvPr>
          <p:cNvSpPr txBox="1">
            <a:spLocks/>
          </p:cNvSpPr>
          <p:nvPr/>
        </p:nvSpPr>
        <p:spPr>
          <a:xfrm>
            <a:off x="6716684" y="-64262"/>
            <a:ext cx="4608022"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Improvements in quality governance</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6978CF9C-DC29-446C-A483-72A52EE860FD}"/>
              </a:ext>
            </a:extLst>
          </p:cNvPr>
          <p:cNvSpPr txBox="1">
            <a:spLocks/>
          </p:cNvSpPr>
          <p:nvPr/>
        </p:nvSpPr>
        <p:spPr>
          <a:xfrm>
            <a:off x="6833062" y="1343818"/>
            <a:ext cx="4608022" cy="483314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Significant improvement in timeliness of response to complaints and incidents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Significant improvements in timeliness of mortality reviews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Integration of response to incidents, complaints, medical examiner concerns and requests from HM Coroner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Quality Management System introduced; helps service identify areas to improve and structure this improvement. Under refinement following user feedback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Working on consistent learning both locally and across the Health Board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rPr>
              <a:t>Working on reducing occurrence of Never Events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4166609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EDC603A4-36E9-81F2-890C-B8D554081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4862B-6782-7DAD-94E5-2746B0DED820}"/>
              </a:ext>
            </a:extLst>
          </p:cNvPr>
          <p:cNvSpPr>
            <a:spLocks noGrp="1"/>
          </p:cNvSpPr>
          <p:nvPr>
            <p:ph type="title"/>
          </p:nvPr>
        </p:nvSpPr>
        <p:spPr>
          <a:xfrm>
            <a:off x="2225040" y="184510"/>
            <a:ext cx="5023658"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Profiadau cleifion ac ymgysylltu â chleifion</a:t>
            </a:r>
            <a:br>
              <a:rPr sz="1800" dirty="0"/>
            </a:br>
            <a:endParaRPr lang="en-GB" sz="1800" dirty="0"/>
          </a:p>
        </p:txBody>
      </p:sp>
      <p:sp>
        <p:nvSpPr>
          <p:cNvPr id="6" name="Content Placeholder 5">
            <a:extLst>
              <a:ext uri="{FF2B5EF4-FFF2-40B4-BE49-F238E27FC236}">
                <a16:creationId xmlns:a16="http://schemas.microsoft.com/office/drawing/2014/main" id="{BF9340E5-831D-FA05-2851-E909EC823C34}"/>
              </a:ext>
            </a:extLst>
          </p:cNvPr>
          <p:cNvSpPr>
            <a:spLocks noGrp="1"/>
          </p:cNvSpPr>
          <p:nvPr>
            <p:ph idx="1"/>
          </p:nvPr>
        </p:nvSpPr>
        <p:spPr>
          <a:xfrm>
            <a:off x="2225040" y="1343818"/>
            <a:ext cx="4242262" cy="4833145"/>
          </a:xfrm>
        </p:spPr>
        <p:txBody>
          <a:bodyPr>
            <a:normAutofit fontScale="47500" lnSpcReduction="20000"/>
          </a:bodyPr>
          <a:lstStyle/>
          <a:p>
            <a:r>
              <a:rPr lang="en-GB" sz="4400" b="0" i="0" u="none" strike="noStrike" cap="none" baseline="0" dirty="0" err="1">
                <a:solidFill>
                  <a:srgbClr val="FFFFFF"/>
                </a:solidFill>
                <a:effectLst/>
                <a:uFill>
                  <a:solidFill>
                    <a:prstClr val="black">
                      <a:alpha val="0"/>
                    </a:prstClr>
                  </a:solidFill>
                </a:uFill>
                <a:latin typeface="Calibri"/>
                <a:ea typeface="Calibri"/>
                <a:cs typeface="Calibri"/>
              </a:rPr>
              <a:t>Rhwng</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1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Ebrill</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2025 a 31 Mawrth 2026,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derbynwyd</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cyfanswm</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o 74,285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Arolwg</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Profiad</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Cleifion</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Civica. </a:t>
            </a:r>
            <a:r>
              <a:rPr lang="cy-GB" sz="4400" dirty="0">
                <a:solidFill>
                  <a:srgbClr val="FFFFFF"/>
                </a:solidFill>
                <a:uFill>
                  <a:solidFill>
                    <a:prstClr val="black">
                      <a:alpha val="0"/>
                    </a:prstClr>
                  </a:solidFill>
                </a:uFill>
                <a:latin typeface="Calibri"/>
                <a:ea typeface="Calibri"/>
                <a:cs typeface="Calibri"/>
              </a:rPr>
              <a:t>Wnaeth</a:t>
            </a:r>
            <a:r>
              <a:rPr lang="cy-GB" sz="4400" b="0" i="0" u="none" strike="noStrike" cap="none" baseline="0" dirty="0">
                <a:solidFill>
                  <a:srgbClr val="FFFFFF"/>
                </a:solidFill>
                <a:effectLst/>
                <a:uFill>
                  <a:solidFill>
                    <a:prstClr val="black">
                      <a:alpha val="0"/>
                    </a:prstClr>
                  </a:solidFill>
                </a:uFill>
                <a:latin typeface="Calibri"/>
                <a:ea typeface="Calibri"/>
                <a:cs typeface="Calibri"/>
              </a:rPr>
              <a:t> hynny amlygu </a:t>
            </a:r>
            <a:r>
              <a:rPr lang="en-GB" sz="4400" b="0" i="0" u="none" strike="noStrike" cap="none" baseline="0" dirty="0">
                <a:solidFill>
                  <a:srgbClr val="FFFFFF"/>
                </a:solidFill>
                <a:effectLst/>
                <a:uFill>
                  <a:solidFill>
                    <a:prstClr val="black">
                      <a:alpha val="0"/>
                    </a:prstClr>
                  </a:solidFill>
                </a:uFill>
                <a:latin typeface="Calibri"/>
                <a:ea typeface="Calibri"/>
                <a:cs typeface="Calibri"/>
              </a:rPr>
              <a:t>bod 85.71% o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bobl</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wedi</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sg</a:t>
            </a:r>
            <a:r>
              <a:rPr lang="en-GB" sz="3400" b="0" i="0" u="none" strike="noStrike" cap="none" baseline="0" dirty="0" err="1">
                <a:solidFill>
                  <a:srgbClr val="FFFFFF"/>
                </a:solidFill>
                <a:effectLst/>
                <a:uFill>
                  <a:solidFill>
                    <a:prstClr val="black">
                      <a:alpha val="0"/>
                    </a:prstClr>
                  </a:solidFill>
                </a:uFill>
                <a:latin typeface="Calibri"/>
                <a:ea typeface="Calibri"/>
                <a:cs typeface="Calibri"/>
              </a:rPr>
              <a:t>Ô</a:t>
            </a:r>
            <a:r>
              <a:rPr lang="en-GB" sz="4200" b="0" i="0" u="none" strike="noStrike" cap="none" baseline="0" dirty="0" err="1">
                <a:solidFill>
                  <a:srgbClr val="FFFFFF"/>
                </a:solidFill>
                <a:effectLst/>
                <a:uFill>
                  <a:solidFill>
                    <a:prstClr val="black">
                      <a:alpha val="0"/>
                    </a:prstClr>
                  </a:solidFill>
                </a:uFill>
                <a:latin typeface="Calibri"/>
                <a:ea typeface="Calibri"/>
                <a:cs typeface="Calibri"/>
              </a:rPr>
              <a:t>rio</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ei</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profiad</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yn</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gadarnhaol</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Yn</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ddewis</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bob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amser</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neu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fel</a:t>
            </a:r>
            <a:r>
              <a:rPr lang="en-GB" sz="4400" b="0" i="0" u="none" strike="noStrike" cap="none" baseline="0" dirty="0">
                <a:solidFill>
                  <a:srgbClr val="FFFFFF"/>
                </a:solidFill>
                <a:effectLst/>
                <a:uFill>
                  <a:solidFill>
                    <a:prstClr val="black">
                      <a:alpha val="0"/>
                    </a:prstClr>
                  </a:solidFill>
                </a:uFill>
                <a:latin typeface="Calibri"/>
                <a:ea typeface="Calibri"/>
                <a:cs typeface="Calibri"/>
              </a:rPr>
              <a:t> </a:t>
            </a:r>
            <a:r>
              <a:rPr lang="en-GB" sz="4400" b="0" i="0" u="none" strike="noStrike" cap="none" baseline="0" dirty="0" err="1">
                <a:solidFill>
                  <a:srgbClr val="FFFFFF"/>
                </a:solidFill>
                <a:effectLst/>
                <a:uFill>
                  <a:solidFill>
                    <a:prstClr val="black">
                      <a:alpha val="0"/>
                    </a:prstClr>
                  </a:solidFill>
                </a:uFill>
                <a:latin typeface="Calibri"/>
                <a:ea typeface="Calibri"/>
                <a:cs typeface="Calibri"/>
              </a:rPr>
              <a:t>arfer</a:t>
            </a:r>
            <a:r>
              <a:rPr lang="en-GB" sz="4400" b="0" i="0" u="none" strike="noStrike" cap="none" baseline="0" dirty="0">
                <a:solidFill>
                  <a:srgbClr val="FFFFFF"/>
                </a:solidFill>
                <a:effectLst/>
                <a:uFill>
                  <a:solidFill>
                    <a:prstClr val="black">
                      <a:alpha val="0"/>
                    </a:prstClr>
                  </a:solidFill>
                </a:uFill>
                <a:latin typeface="Calibri"/>
                <a:ea typeface="Calibri"/>
                <a:cs typeface="Calibri"/>
              </a:rPr>
              <a:t>)</a:t>
            </a:r>
            <a:endParaRPr lang="en-GB" sz="4400" dirty="0"/>
          </a:p>
          <a:p>
            <a:r>
              <a:rPr lang="cy-GB" sz="4400" b="0" i="0" u="none" strike="noStrike" cap="none" baseline="0" dirty="0">
                <a:solidFill>
                  <a:srgbClr val="FFFFFF"/>
                </a:solidFill>
                <a:effectLst/>
                <a:uFill>
                  <a:solidFill>
                    <a:prstClr val="black">
                      <a:alpha val="0"/>
                    </a:prstClr>
                  </a:solidFill>
                </a:uFill>
                <a:latin typeface="Calibri"/>
                <a:ea typeface="Calibri"/>
                <a:cs typeface="Calibri"/>
              </a:rPr>
              <a:t>Datblygwyd ar gyfer cleifion yn y gwasanaethau Iechyd Meddwl</a:t>
            </a:r>
          </a:p>
          <a:p>
            <a:r>
              <a:rPr lang="cy-GB" sz="4400" b="0" i="0" u="none" strike="noStrike" cap="none" baseline="0" dirty="0">
                <a:solidFill>
                  <a:srgbClr val="FFFFFF"/>
                </a:solidFill>
                <a:effectLst/>
                <a:uFill>
                  <a:solidFill>
                    <a:prstClr val="black">
                      <a:alpha val="0"/>
                    </a:prstClr>
                  </a:solidFill>
                </a:uFill>
                <a:latin typeface="Calibri"/>
                <a:ea typeface="Calibri"/>
                <a:cs typeface="Calibri"/>
              </a:rPr>
              <a:t>Bydd pob ardal leol yn cael yr adborth hwn ac yn gweithredu mewn ymateb iddo</a:t>
            </a:r>
          </a:p>
          <a:p>
            <a:endParaRPr lang="en-GB" sz="4400" dirty="0"/>
          </a:p>
          <a:p>
            <a:r>
              <a:rPr lang="cy-GB" sz="4400" b="0" i="0" u="none" strike="noStrike" cap="none" baseline="0" dirty="0">
                <a:solidFill>
                  <a:srgbClr val="FFFFFF"/>
                </a:solidFill>
                <a:effectLst/>
                <a:uFill>
                  <a:solidFill>
                    <a:prstClr val="black">
                      <a:alpha val="0"/>
                    </a:prstClr>
                  </a:solidFill>
                </a:uFill>
                <a:latin typeface="Calibri"/>
                <a:ea typeface="Calibri"/>
                <a:cs typeface="Calibri"/>
              </a:rPr>
              <a:t>Dadansoddir adborth ansoddol; caiff y Bwrdd adroddiadau am hynny a chaiff gwasanaethau ei hysbysu yn ei gylch</a:t>
            </a:r>
          </a:p>
          <a:p>
            <a:r>
              <a:rPr lang="cy-GB" sz="4400" b="0" i="0" u="none" strike="noStrike" cap="none" baseline="0" dirty="0">
                <a:solidFill>
                  <a:srgbClr val="FFFFFF"/>
                </a:solidFill>
                <a:effectLst/>
                <a:uFill>
                  <a:solidFill>
                    <a:prstClr val="black">
                      <a:alpha val="0"/>
                    </a:prstClr>
                  </a:solidFill>
                </a:uFill>
                <a:latin typeface="Calibri"/>
                <a:ea typeface="Calibri"/>
                <a:cs typeface="Calibri"/>
              </a:rPr>
              <a:t>Sefydlu Bwrdd Lleisiau Ieuenctid</a:t>
            </a:r>
          </a:p>
          <a:p>
            <a:endParaRPr lang="en-GB" dirty="0"/>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8A0174F6-B729-433E-92E0-6C981EA2D2F6}"/>
              </a:ext>
            </a:extLst>
          </p:cNvPr>
          <p:cNvSpPr txBox="1">
            <a:spLocks/>
          </p:cNvSpPr>
          <p:nvPr/>
        </p:nvSpPr>
        <p:spPr>
          <a:xfrm>
            <a:off x="6783184" y="85367"/>
            <a:ext cx="457061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Patient experience and engagement</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03D8D7B3-597F-4246-957C-818D1DB5280C}"/>
              </a:ext>
            </a:extLst>
          </p:cNvPr>
          <p:cNvSpPr txBox="1">
            <a:spLocks/>
          </p:cNvSpPr>
          <p:nvPr/>
        </p:nvSpPr>
        <p:spPr>
          <a:xfrm>
            <a:off x="6783184" y="1343818"/>
            <a:ext cx="4570616" cy="493953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Between 1st April 2025 and 31st March 2026, we received a total of 74,285 Civica Patient Experience Surveys. 85.71% of people rated their overall experience as positive (selecting always or usually)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Developed for patients in Mental Health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All local areas receive and act on this feedback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Analysis of qualitative feedback undertaken and fed back to services in addition to being reported to Board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Youth Voice Board established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236423284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a:extLst>
            <a:ext uri="{FF2B5EF4-FFF2-40B4-BE49-F238E27FC236}">
              <a16:creationId xmlns:a16="http://schemas.microsoft.com/office/drawing/2014/main" id="{BE277821-9070-4270-0FC5-88FB8D4C4F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DF7718-815A-DC7A-579B-2B05A1DE8CBC}"/>
              </a:ext>
            </a:extLst>
          </p:cNvPr>
          <p:cNvSpPr>
            <a:spLocks noGrp="1"/>
          </p:cNvSpPr>
          <p:nvPr>
            <p:ph type="title"/>
          </p:nvPr>
        </p:nvSpPr>
        <p:spPr>
          <a:xfrm>
            <a:off x="2409305" y="18254"/>
            <a:ext cx="9128760" cy="1325563"/>
          </a:xfrm>
        </p:spPr>
        <p:txBody>
          <a:bodyPr>
            <a:noAutofit/>
          </a:bodyPr>
          <a:lstStyle/>
          <a:p>
            <a:pPr algn="l" fontAlgn="t">
              <a:lnSpc>
                <a:spcPts val="1500"/>
              </a:lnSpc>
            </a:pPr>
            <a:r>
              <a:rPr lang="cy-GB" sz="2400" b="1" i="0" u="none" strike="noStrike" cap="none" baseline="0" dirty="0">
                <a:solidFill>
                  <a:srgbClr val="FFFFFF"/>
                </a:solidFill>
                <a:effectLst/>
                <a:uFill>
                  <a:solidFill>
                    <a:prstClr val="black">
                      <a:alpha val="0"/>
                    </a:prstClr>
                  </a:solidFill>
                </a:uFill>
                <a:latin typeface="Calibri Light"/>
                <a:ea typeface="Calibri Light"/>
                <a:cs typeface="Calibri Light"/>
              </a:rPr>
              <a:t>Ffocws yn ystod 26/27</a:t>
            </a:r>
            <a:br>
              <a:rPr sz="1800" dirty="0"/>
            </a:br>
            <a:endParaRPr lang="en-GB" sz="1800" dirty="0"/>
          </a:p>
        </p:txBody>
      </p:sp>
      <p:sp>
        <p:nvSpPr>
          <p:cNvPr id="6" name="Content Placeholder 5">
            <a:extLst>
              <a:ext uri="{FF2B5EF4-FFF2-40B4-BE49-F238E27FC236}">
                <a16:creationId xmlns:a16="http://schemas.microsoft.com/office/drawing/2014/main" id="{9F1562FE-A1C5-974F-47EA-75DE3888B6F6}"/>
              </a:ext>
            </a:extLst>
          </p:cNvPr>
          <p:cNvSpPr>
            <a:spLocks noGrp="1"/>
          </p:cNvSpPr>
          <p:nvPr>
            <p:ph idx="1"/>
          </p:nvPr>
        </p:nvSpPr>
        <p:spPr>
          <a:xfrm>
            <a:off x="2225039" y="1144350"/>
            <a:ext cx="4055225" cy="5695396"/>
          </a:xfrm>
        </p:spPr>
        <p:txBody>
          <a:bodyPr>
            <a:normAutofit fontScale="70000" lnSpcReduction="20000"/>
          </a:bodyPr>
          <a:lstStyle/>
          <a:p>
            <a:r>
              <a:rPr lang="cy-GB" sz="2400" b="0" i="0" u="none" strike="noStrike" cap="none" baseline="0" dirty="0">
                <a:solidFill>
                  <a:srgbClr val="FFFFFF"/>
                </a:solidFill>
                <a:effectLst/>
                <a:uFill>
                  <a:solidFill>
                    <a:prstClr val="black">
                      <a:alpha val="0"/>
                    </a:prstClr>
                  </a:solidFill>
                </a:uFill>
                <a:latin typeface="Calibri"/>
                <a:ea typeface="Calibri"/>
                <a:cs typeface="Calibri"/>
              </a:rPr>
              <a:t>Parhau i ymdrin â gwella llwybrau gofal brys a gofal mewn argyfwng</a:t>
            </a:r>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Parhau i sicrhau gwelliannau o ran yr arosiadau am ofal wedi’i gynllunio, yn cynnwys agor Hwb Llawfeddygaeth Gogledd Cymru yn Llandudno</a:t>
            </a:r>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Parhau i wella perfformiad mewn llwybrau brys lle’r amheuir canser er mwyn cynnig tawelwch meddwl yn ddi-oed i'r sawl sydd heb ganser a thriniaeth brydlon i'r sawl sy’n cael diagnosis yn cadarnhau canser</a:t>
            </a:r>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Ffocws ar raglen ‘Cymunedol o’r Cychwyn’ i ehangu gofal i gleifion yn nes at eu cartrefi, heb ddefnyddio safleoedd y prif ysbytai, drwy gynorthwyo gofal sylfaenol a chymunedol </a:t>
            </a:r>
          </a:p>
          <a:p>
            <a:endParaRPr lang="en-GB" dirty="0"/>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Sicrhau y dysgir gwersi effeithiol yn sgil digwyddiadau a chwynion er mwyn gwella ansawdd gofal</a:t>
            </a:r>
          </a:p>
          <a:p>
            <a:r>
              <a:rPr lang="cy-GB" sz="2400" b="0" i="0" u="none" strike="noStrike" cap="none" baseline="0" dirty="0">
                <a:solidFill>
                  <a:srgbClr val="FFFFFF"/>
                </a:solidFill>
                <a:effectLst/>
                <a:uFill>
                  <a:solidFill>
                    <a:prstClr val="black">
                      <a:alpha val="0"/>
                    </a:prstClr>
                  </a:solidFill>
                </a:uFill>
                <a:latin typeface="Calibri"/>
                <a:ea typeface="Calibri"/>
                <a:cs typeface="Calibri"/>
              </a:rPr>
              <a:t>Sicrhau ein bod yn gwreiddio lleisiau cleifion / defnyddwyr gwasanaethau wrth wella ein gofal</a:t>
            </a:r>
          </a:p>
          <a:p>
            <a:endParaRPr lang="en-GB" dirty="0"/>
          </a:p>
          <a:p>
            <a:endParaRPr lang="en-GB" dirty="0"/>
          </a:p>
          <a:p>
            <a:endParaRPr lang="en-GB" dirty="0"/>
          </a:p>
          <a:p>
            <a:endParaRPr lang="en-GB" dirty="0"/>
          </a:p>
          <a:p>
            <a:endParaRPr lang="en-GB" dirty="0"/>
          </a:p>
          <a:p>
            <a:endParaRPr lang="en-GB" dirty="0"/>
          </a:p>
        </p:txBody>
      </p:sp>
      <p:sp>
        <p:nvSpPr>
          <p:cNvPr id="4" name="Title 1">
            <a:extLst>
              <a:ext uri="{FF2B5EF4-FFF2-40B4-BE49-F238E27FC236}">
                <a16:creationId xmlns:a16="http://schemas.microsoft.com/office/drawing/2014/main" id="{774D4089-41EF-4F2C-A0B8-0ED25D88547C}"/>
              </a:ext>
            </a:extLst>
          </p:cNvPr>
          <p:cNvSpPr txBox="1">
            <a:spLocks/>
          </p:cNvSpPr>
          <p:nvPr/>
        </p:nvSpPr>
        <p:spPr>
          <a:xfrm>
            <a:off x="6280265" y="217724"/>
            <a:ext cx="5410200" cy="9266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t" latinLnBrk="0" hangingPunct="1">
              <a:lnSpc>
                <a:spcPts val="15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t>Focus for 26/27</a:t>
            </a:r>
            <a:br>
              <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rPr>
            </a:br>
            <a:endParaRPr kumimoji="0" lang="en-GB" sz="1800" b="0" i="0" u="none" strike="noStrike" kern="1200" cap="none" spc="0" normalizeH="0" baseline="0" noProof="0" dirty="0">
              <a:ln>
                <a:noFill/>
              </a:ln>
              <a:solidFill>
                <a:prstClr val="white"/>
              </a:solidFill>
              <a:effectLst/>
              <a:uLnTx/>
              <a:uFillTx/>
              <a:latin typeface="Calibri Light" panose="020F0302020204030204"/>
              <a:ea typeface="Calibri Light" panose="020F0302020204030204"/>
              <a:cs typeface="Arial"/>
            </a:endParaRPr>
          </a:p>
        </p:txBody>
      </p:sp>
      <p:sp>
        <p:nvSpPr>
          <p:cNvPr id="5" name="Content Placeholder 5">
            <a:extLst>
              <a:ext uri="{FF2B5EF4-FFF2-40B4-BE49-F238E27FC236}">
                <a16:creationId xmlns:a16="http://schemas.microsoft.com/office/drawing/2014/main" id="{AEE10935-5C78-48BA-809C-C7327BEED805}"/>
              </a:ext>
            </a:extLst>
          </p:cNvPr>
          <p:cNvSpPr txBox="1">
            <a:spLocks/>
          </p:cNvSpPr>
          <p:nvPr/>
        </p:nvSpPr>
        <p:spPr>
          <a:xfrm>
            <a:off x="6280265" y="1144349"/>
            <a:ext cx="5257800" cy="57136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Continued focus on improving urgent and emergency care pathways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Continue improvement in waits for planned care including the opening of the North Wales Surgical Hub at Llandudno</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Continue to improve performance in urgent suspected cancer pathways to ensure speedy reassurance for those without cancer and prompt treatment for those where a diagnosis is confirmed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Focus on ‘Community by Design’ programme to expand care for patients closer to home, away from main hospital sites by supporting primary and community care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Ensure effective learning from incidents and complaints to improve quality of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rPr>
              <a:t>Ensure we embed the patient / service user voice in improving our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Arial"/>
            </a:endParaRPr>
          </a:p>
        </p:txBody>
      </p:sp>
    </p:spTree>
    <p:extLst>
      <p:ext uri="{BB962C8B-B14F-4D97-AF65-F5344CB8AC3E}">
        <p14:creationId xmlns:p14="http://schemas.microsoft.com/office/powerpoint/2010/main" val="83670382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81ECF6-7B17-0649-5D4C-FB8DA34CA287}"/>
              </a:ext>
            </a:extLst>
          </p:cNvPr>
          <p:cNvSpPr txBox="1"/>
          <p:nvPr/>
        </p:nvSpPr>
        <p:spPr>
          <a:xfrm>
            <a:off x="3047280" y="2337758"/>
            <a:ext cx="7088757" cy="175432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Calibri" panose="020F0502020204030204"/>
                <a:ea typeface="+mn-ea"/>
                <a:cs typeface="+mn-cs"/>
              </a:rPr>
              <a:t>Russell Caldicott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err="1">
                <a:ln>
                  <a:noFill/>
                </a:ln>
                <a:solidFill>
                  <a:prstClr val="white"/>
                </a:solidFill>
                <a:effectLst/>
                <a:uLnTx/>
                <a:uFillTx/>
                <a:latin typeface="Calibri" panose="020F0502020204030204"/>
                <a:ea typeface="+mn-ea"/>
                <a:cs typeface="+mn-cs"/>
              </a:rPr>
              <a:t>Cyfarwyddwr</a:t>
            </a:r>
            <a:r>
              <a:rPr kumimoji="0" lang="en-GB" sz="36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3600" b="0" i="0" u="none" strike="noStrike" kern="1200" cap="none" spc="0" normalizeH="0" baseline="0" noProof="0" dirty="0" err="1">
                <a:ln>
                  <a:noFill/>
                </a:ln>
                <a:solidFill>
                  <a:prstClr val="white"/>
                </a:solidFill>
                <a:effectLst/>
                <a:uLnTx/>
                <a:uFillTx/>
                <a:latin typeface="Calibri" panose="020F0502020204030204"/>
                <a:ea typeface="+mn-ea"/>
                <a:cs typeface="+mn-cs"/>
              </a:rPr>
              <a:t>Gweithredol</a:t>
            </a:r>
            <a:r>
              <a:rPr kumimoji="0" lang="en-GB" sz="3600" b="0" i="0" u="none" strike="noStrike" kern="1200" cap="none" spc="0" normalizeH="0" baseline="0" noProof="0" dirty="0">
                <a:ln>
                  <a:noFill/>
                </a:ln>
                <a:solidFill>
                  <a:prstClr val="white"/>
                </a:solidFill>
                <a:effectLst/>
                <a:uLnTx/>
                <a:uFillTx/>
                <a:latin typeface="Calibri" panose="020F0502020204030204"/>
                <a:ea typeface="+mn-ea"/>
                <a:cs typeface="+mn-cs"/>
              </a:rPr>
              <a:t> Cyllid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Calibri" panose="020F0502020204030204"/>
                <a:ea typeface="+mn-ea"/>
                <a:cs typeface="+mn-cs"/>
              </a:rPr>
              <a:t>Executive Director of Finance</a:t>
            </a:r>
          </a:p>
        </p:txBody>
      </p:sp>
    </p:spTree>
    <p:extLst>
      <p:ext uri="{BB962C8B-B14F-4D97-AF65-F5344CB8AC3E}">
        <p14:creationId xmlns:p14="http://schemas.microsoft.com/office/powerpoint/2010/main" val="1646168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BEE406-A3A9-D7E7-40A1-7B4CEBBEC080}"/>
              </a:ext>
            </a:extLst>
          </p:cNvPr>
          <p:cNvSpPr txBox="1">
            <a:spLocks/>
          </p:cNvSpPr>
          <p:nvPr/>
        </p:nvSpPr>
        <p:spPr>
          <a:xfrm>
            <a:off x="7329593" y="383866"/>
            <a:ext cx="4557726" cy="9112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Welcome to our Annual General Meeting 2025/26</a:t>
            </a:r>
          </a:p>
        </p:txBody>
      </p:sp>
      <p:sp>
        <p:nvSpPr>
          <p:cNvPr id="4" name="Text Placeholder 3">
            <a:extLst>
              <a:ext uri="{FF2B5EF4-FFF2-40B4-BE49-F238E27FC236}">
                <a16:creationId xmlns:a16="http://schemas.microsoft.com/office/drawing/2014/main" id="{6647EDAF-30E4-2A6F-AA68-7707FBB57F3B}"/>
              </a:ext>
            </a:extLst>
          </p:cNvPr>
          <p:cNvSpPr txBox="1">
            <a:spLocks/>
          </p:cNvSpPr>
          <p:nvPr/>
        </p:nvSpPr>
        <p:spPr>
          <a:xfrm>
            <a:off x="2583545" y="270561"/>
            <a:ext cx="4557726" cy="9112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solidFill>
                  <a:prstClr val="white"/>
                </a:solidFill>
                <a:latin typeface="Arial" panose="020B0604020202020204" pitchFamily="34" charset="0"/>
                <a:cs typeface="Arial" panose="020B0604020202020204" pitchFamily="34" charset="0"/>
                <a:sym typeface="Calibri"/>
              </a:rPr>
              <a:t>Croeso</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i'n</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Cyfarfod</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Cyffredinol</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Blynyddol</a:t>
            </a:r>
            <a:r>
              <a:rPr lang="en-US" b="1" dirty="0">
                <a:solidFill>
                  <a:prstClr val="white"/>
                </a:solidFill>
                <a:latin typeface="Arial" panose="020B0604020202020204" pitchFamily="34" charset="0"/>
                <a:cs typeface="Arial" panose="020B0604020202020204" pitchFamily="34" charset="0"/>
                <a:sym typeface="Calibri"/>
              </a:rPr>
              <a:t> 2025/26</a:t>
            </a:r>
          </a:p>
        </p:txBody>
      </p:sp>
      <p:sp>
        <p:nvSpPr>
          <p:cNvPr id="5" name="Text Placeholder 4">
            <a:extLst>
              <a:ext uri="{FF2B5EF4-FFF2-40B4-BE49-F238E27FC236}">
                <a16:creationId xmlns:a16="http://schemas.microsoft.com/office/drawing/2014/main" id="{19309801-F286-49C1-2F12-1ED3D9113348}"/>
              </a:ext>
            </a:extLst>
          </p:cNvPr>
          <p:cNvSpPr txBox="1">
            <a:spLocks/>
          </p:cNvSpPr>
          <p:nvPr/>
        </p:nvSpPr>
        <p:spPr>
          <a:xfrm>
            <a:off x="7243080" y="1706756"/>
            <a:ext cx="4730751" cy="285118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prstClr val="white"/>
                </a:solidFill>
                <a:latin typeface="Arial" panose="020B0604020202020204" pitchFamily="34" charset="0"/>
                <a:cs typeface="Arial" panose="020B0604020202020204" pitchFamily="34" charset="0"/>
                <a:sym typeface="Calibri"/>
              </a:rPr>
              <a:t>Introduction and welcome from the Chair, Dyfed Edwards and Chief Executive, Carol Shillabeer</a:t>
            </a:r>
          </a:p>
          <a:p>
            <a:endParaRPr lang="en-US" sz="2400" dirty="0">
              <a:solidFill>
                <a:prstClr val="white"/>
              </a:solidFill>
              <a:latin typeface="Arial" panose="020B0604020202020204" pitchFamily="34" charset="0"/>
              <a:cs typeface="Arial" panose="020B0604020202020204" pitchFamily="34" charset="0"/>
              <a:sym typeface="Calibri"/>
            </a:endParaRPr>
          </a:p>
          <a:p>
            <a:r>
              <a:rPr lang="en-US" sz="2400" dirty="0">
                <a:solidFill>
                  <a:prstClr val="white"/>
                </a:solidFill>
                <a:latin typeface="Arial" panose="020B0604020202020204" pitchFamily="34" charset="0"/>
                <a:cs typeface="Arial" panose="020B0604020202020204" pitchFamily="34" charset="0"/>
                <a:sym typeface="Calibri"/>
              </a:rPr>
              <a:t>Presentations from BCU teams and services</a:t>
            </a:r>
          </a:p>
          <a:p>
            <a:endParaRPr lang="en-US" sz="2400" dirty="0">
              <a:solidFill>
                <a:prstClr val="white"/>
              </a:solidFill>
              <a:latin typeface="Arial" panose="020B0604020202020204" pitchFamily="34" charset="0"/>
              <a:cs typeface="Arial" panose="020B0604020202020204" pitchFamily="34" charset="0"/>
              <a:sym typeface="Calibri"/>
            </a:endParaRPr>
          </a:p>
          <a:p>
            <a:r>
              <a:rPr lang="en-US" sz="2400" dirty="0">
                <a:solidFill>
                  <a:prstClr val="white"/>
                </a:solidFill>
                <a:latin typeface="Arial" panose="020B0604020202020204" pitchFamily="34" charset="0"/>
                <a:cs typeface="Arial" panose="020B0604020202020204" pitchFamily="34" charset="0"/>
                <a:sym typeface="Calibri"/>
              </a:rPr>
              <a:t>Purpose of the Annual General Meeting and agenda items</a:t>
            </a:r>
          </a:p>
        </p:txBody>
      </p:sp>
      <p:sp>
        <p:nvSpPr>
          <p:cNvPr id="2" name="Text Placeholder 4">
            <a:extLst>
              <a:ext uri="{FF2B5EF4-FFF2-40B4-BE49-F238E27FC236}">
                <a16:creationId xmlns:a16="http://schemas.microsoft.com/office/drawing/2014/main" id="{A58D77A9-BCB8-8F6C-0C73-D6B9CC8D9511}"/>
              </a:ext>
            </a:extLst>
          </p:cNvPr>
          <p:cNvSpPr txBox="1"/>
          <p:nvPr/>
        </p:nvSpPr>
        <p:spPr>
          <a:xfrm>
            <a:off x="2324523" y="1606678"/>
            <a:ext cx="4557726" cy="36446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 sz="2400" dirty="0">
                <a:solidFill>
                  <a:srgbClr val="FFFFFF"/>
                </a:solidFill>
                <a:latin typeface="Arial"/>
                <a:sym typeface="Calibri"/>
              </a:rPr>
              <a:t>Croeso a chyflwyniad gan y Cadeirydd, Dyfed Edwards a'r Prif Weithredwr, Carol Shillabeer</a:t>
            </a:r>
          </a:p>
          <a:p>
            <a:endParaRPr lang="en-US" sz="2400" dirty="0">
              <a:solidFill>
                <a:prstClr val="white"/>
              </a:solidFill>
              <a:latin typeface="Arial" panose="020B0604020202020204" pitchFamily="34" charset="0"/>
              <a:cs typeface="Arial" panose="020B0604020202020204" pitchFamily="34" charset="0"/>
              <a:sym typeface="Calibri"/>
            </a:endParaRPr>
          </a:p>
          <a:p>
            <a:r>
              <a:rPr lang="cy" sz="2400" dirty="0">
                <a:solidFill>
                  <a:srgbClr val="FFFFFF"/>
                </a:solidFill>
                <a:latin typeface="Arial"/>
                <a:sym typeface="Calibri"/>
              </a:rPr>
              <a:t>Cyflwyniadau gan dimau a gwasanaethau PBC</a:t>
            </a:r>
          </a:p>
          <a:p>
            <a:endParaRPr lang="en-US" sz="2400" dirty="0">
              <a:solidFill>
                <a:prstClr val="white"/>
              </a:solidFill>
              <a:latin typeface="Arial" panose="020B0604020202020204" pitchFamily="34" charset="0"/>
              <a:cs typeface="Arial" panose="020B0604020202020204" pitchFamily="34" charset="0"/>
              <a:sym typeface="Calibri"/>
            </a:endParaRPr>
          </a:p>
          <a:p>
            <a:r>
              <a:rPr lang="cy" sz="2400" dirty="0">
                <a:solidFill>
                  <a:srgbClr val="FFFFFF"/>
                </a:solidFill>
                <a:latin typeface="Arial"/>
                <a:sym typeface="Calibri"/>
              </a:rPr>
              <a:t>Diben y Cyfarfod Cyffredinol Blynyddol ac eitemau ar yr agenda</a:t>
            </a:r>
          </a:p>
        </p:txBody>
      </p:sp>
    </p:spTree>
    <p:extLst>
      <p:ext uri="{BB962C8B-B14F-4D97-AF65-F5344CB8AC3E}">
        <p14:creationId xmlns:p14="http://schemas.microsoft.com/office/powerpoint/2010/main" val="399822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C887C2-F95E-2994-AD00-FC0D57655E57}"/>
              </a:ext>
            </a:extLst>
          </p:cNvPr>
          <p:cNvPicPr>
            <a:picLocks noChangeAspect="1"/>
          </p:cNvPicPr>
          <p:nvPr/>
        </p:nvPicPr>
        <p:blipFill>
          <a:blip r:embed="rId3"/>
          <a:stretch>
            <a:fillRect/>
          </a:stretch>
        </p:blipFill>
        <p:spPr>
          <a:xfrm>
            <a:off x="7271524" y="184042"/>
            <a:ext cx="4584589" cy="6492803"/>
          </a:xfrm>
          <a:prstGeom prst="rect">
            <a:avLst/>
          </a:prstGeom>
        </p:spPr>
      </p:pic>
      <p:sp>
        <p:nvSpPr>
          <p:cNvPr id="7" name="Text Placeholder 3">
            <a:extLst>
              <a:ext uri="{FF2B5EF4-FFF2-40B4-BE49-F238E27FC236}">
                <a16:creationId xmlns:a16="http://schemas.microsoft.com/office/drawing/2014/main" id="{DD15225C-38AE-D683-3D61-3DEC22DE166A}"/>
              </a:ext>
            </a:extLst>
          </p:cNvPr>
          <p:cNvSpPr txBox="1">
            <a:spLocks/>
          </p:cNvSpPr>
          <p:nvPr/>
        </p:nvSpPr>
        <p:spPr>
          <a:xfrm>
            <a:off x="2168442" y="123657"/>
            <a:ext cx="4974230" cy="5606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Perrfformiad</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erbyn</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Targedau</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Statudol</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Thargedau</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Eraill</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Targedau</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Statudol</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ddyletswydd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gyntaf</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yw</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sicrhau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yw’r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fwy</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cyllid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cyfanredol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dros</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gyfnod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dair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blynedd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Yr ail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ddyletswydd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yw</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paratoi</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Cynllun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Tymor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Canolig</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Integredig</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gyfer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3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blynedd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nesaf</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Targedau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eraill</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Talu 95%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o’r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holl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ydynt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GIG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fewn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30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diwrnod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dderbyn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nwyddau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neu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Balans</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parod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fewn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goddefgarwch</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cyfalaf</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ddim</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mwy</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£0.5m o dan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dyraniad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8" name="Text Placeholder 3">
            <a:extLst>
              <a:ext uri="{FF2B5EF4-FFF2-40B4-BE49-F238E27FC236}">
                <a16:creationId xmlns:a16="http://schemas.microsoft.com/office/drawing/2014/main" id="{1A7D5C9A-EF4E-A775-3DA5-A2489BABF979}"/>
              </a:ext>
            </a:extLst>
          </p:cNvPr>
          <p:cNvSpPr txBox="1">
            <a:spLocks/>
          </p:cNvSpPr>
          <p:nvPr/>
        </p:nvSpPr>
        <p:spPr>
          <a:xfrm>
            <a:off x="7142672" y="123657"/>
            <a:ext cx="5602719" cy="6663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Performance against Statutory &amp; Other Financial Targets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10" name="Text Placeholder 4">
            <a:extLst>
              <a:ext uri="{FF2B5EF4-FFF2-40B4-BE49-F238E27FC236}">
                <a16:creationId xmlns:a16="http://schemas.microsoft.com/office/drawing/2014/main" id="{0925E662-EC1B-A57C-984C-04B968DD770B}"/>
              </a:ext>
            </a:extLst>
          </p:cNvPr>
          <p:cNvSpPr txBox="1">
            <a:spLocks/>
          </p:cNvSpPr>
          <p:nvPr/>
        </p:nvSpPr>
        <p:spPr>
          <a:xfrm>
            <a:off x="7253003" y="965696"/>
            <a:ext cx="4584589" cy="473755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Statutory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first financial duty is to ensure that expenditure does not exceed the aggregate funding over a three-year period.</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second financial duty is to prepare an Integrated Medium-Term Plan for the following 3 years period.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Other financial targets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Pay 95% of all non-NHS invoices within 30 days of receipt of goods or invoice</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Closing cash balance to be within tolerance limit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Capital expenditure remains below allocation by no more than £0.5m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spTree>
    <p:extLst>
      <p:ext uri="{BB962C8B-B14F-4D97-AF65-F5344CB8AC3E}">
        <p14:creationId xmlns:p14="http://schemas.microsoft.com/office/powerpoint/2010/main" val="407170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68FF38A-1190-DE03-8051-E3B7F7E681EF}"/>
              </a:ext>
            </a:extLst>
          </p:cNvPr>
          <p:cNvSpPr txBox="1">
            <a:spLocks/>
          </p:cNvSpPr>
          <p:nvPr/>
        </p:nvSpPr>
        <p:spPr>
          <a:xfrm>
            <a:off x="2264551" y="113534"/>
            <a:ext cx="4662460" cy="52846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Cymraeg</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Adroddiad</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Archwilio</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Annibynnol</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Archwilio</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Canfyddiadau</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allweddol</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dilyn</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Archwiliad</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o’r</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Datganiadau</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Archwiliad</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Archwilio</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Dim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newid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alldro</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o’r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cyfrifon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drafft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hyd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cyflwyniad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archwiliedig</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Cyhoeddodd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yr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Archwilydd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Cyffredinol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farn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archwilio</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cywir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theg</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ddatganiadau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2025-26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Cafwyd</a:t>
            </a:r>
            <a:r>
              <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sêl</a:t>
            </a:r>
            <a:r>
              <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bendith</a:t>
            </a:r>
            <a:r>
              <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Roedd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farn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reoleidd-dra</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amodol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wedi</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mynd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hwnt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adnoddau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awdurdodwyd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cyfnod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blynedd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hyd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2025-26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5" name="Text Placeholder 3">
            <a:extLst>
              <a:ext uri="{FF2B5EF4-FFF2-40B4-BE49-F238E27FC236}">
                <a16:creationId xmlns:a16="http://schemas.microsoft.com/office/drawing/2014/main" id="{3877E786-AB1D-56A7-E1CD-7954E005302A}"/>
              </a:ext>
            </a:extLst>
          </p:cNvPr>
          <p:cNvSpPr txBox="1">
            <a:spLocks/>
          </p:cNvSpPr>
          <p:nvPr/>
        </p:nvSpPr>
        <p:spPr>
          <a:xfrm>
            <a:off x="6992438" y="113534"/>
            <a:ext cx="5309386" cy="800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Independent Audit Report by Audit Wales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6" name="Text Placeholder 4">
            <a:extLst>
              <a:ext uri="{FF2B5EF4-FFF2-40B4-BE49-F238E27FC236}">
                <a16:creationId xmlns:a16="http://schemas.microsoft.com/office/drawing/2014/main" id="{8675E57E-4B26-AAB3-8934-16BC29A6B2B6}"/>
              </a:ext>
            </a:extLst>
          </p:cNvPr>
          <p:cNvSpPr txBox="1">
            <a:spLocks/>
          </p:cNvSpPr>
          <p:nvPr/>
        </p:nvSpPr>
        <p:spPr>
          <a:xfrm>
            <a:off x="7167040" y="1223235"/>
            <a:ext cx="4662460" cy="417490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Key findings following Audit of the Financial Statements by Audit Wales: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No change to outturn from draft accounts to final audited submission. </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Auditor General issued a “true and fair” audit opinion on the 2025-26 financial statements</a:t>
            </a:r>
            <a:endPar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715963"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 clean bill of health.</a:t>
            </a:r>
          </a:p>
          <a:p>
            <a:pPr marL="715963"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1800" b="1"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regularity opinion was qualified as expenditure exceeded the resource limit authorised in the three-year period to 2025-26.</a:t>
            </a:r>
          </a:p>
        </p:txBody>
      </p:sp>
      <p:pic>
        <p:nvPicPr>
          <p:cNvPr id="8" name="Graphic 7" descr="Tick with solid fill">
            <a:extLst>
              <a:ext uri="{FF2B5EF4-FFF2-40B4-BE49-F238E27FC236}">
                <a16:creationId xmlns:a16="http://schemas.microsoft.com/office/drawing/2014/main" id="{CBB778CE-F042-A5B0-A4D2-E485E8E0F0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27011" y="2054261"/>
            <a:ext cx="694053" cy="1014484"/>
          </a:xfrm>
          <a:prstGeom prst="rect">
            <a:avLst/>
          </a:prstGeom>
        </p:spPr>
      </p:pic>
      <p:pic>
        <p:nvPicPr>
          <p:cNvPr id="10" name="Graphic 9" descr="Tick with solid fill">
            <a:extLst>
              <a:ext uri="{FF2B5EF4-FFF2-40B4-BE49-F238E27FC236}">
                <a16:creationId xmlns:a16="http://schemas.microsoft.com/office/drawing/2014/main" id="{9CC1F062-138C-F6F4-A383-0DAA76EC57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20013" y="2803445"/>
            <a:ext cx="694053" cy="1014484"/>
          </a:xfrm>
          <a:prstGeom prst="rect">
            <a:avLst/>
          </a:prstGeom>
        </p:spPr>
      </p:pic>
    </p:spTree>
    <p:extLst>
      <p:ext uri="{BB962C8B-B14F-4D97-AF65-F5344CB8AC3E}">
        <p14:creationId xmlns:p14="http://schemas.microsoft.com/office/powerpoint/2010/main" val="128560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444388A-A651-875D-1FEE-B0D14356B8F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172CE9-8DAE-8203-292D-2B65975C213A}"/>
              </a:ext>
            </a:extLst>
          </p:cNvPr>
          <p:cNvSpPr txBox="1"/>
          <p:nvPr/>
        </p:nvSpPr>
        <p:spPr>
          <a:xfrm>
            <a:off x="2488177" y="127110"/>
            <a:ext cx="5297239" cy="954107"/>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Perfformiad</a:t>
            </a: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yn</a:t>
            </a: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erbyn</a:t>
            </a: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targedau</a:t>
            </a: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endParaRPr kumimoji="0" lang="en-GB" sz="2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6" name="Text Placeholder 3">
            <a:extLst>
              <a:ext uri="{FF2B5EF4-FFF2-40B4-BE49-F238E27FC236}">
                <a16:creationId xmlns:a16="http://schemas.microsoft.com/office/drawing/2014/main" id="{F1A73064-B6FF-216B-F948-96B44556BBE6}"/>
              </a:ext>
            </a:extLst>
          </p:cNvPr>
          <p:cNvSpPr txBox="1">
            <a:spLocks/>
          </p:cNvSpPr>
          <p:nvPr/>
        </p:nvSpPr>
        <p:spPr>
          <a:xfrm>
            <a:off x="7128888" y="174548"/>
            <a:ext cx="5149869" cy="8592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Performance against financial targets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pic>
        <p:nvPicPr>
          <p:cNvPr id="10" name="Picture 9">
            <a:extLst>
              <a:ext uri="{FF2B5EF4-FFF2-40B4-BE49-F238E27FC236}">
                <a16:creationId xmlns:a16="http://schemas.microsoft.com/office/drawing/2014/main" id="{FBEBE7BA-C803-9FCF-2B95-3FE6D9BB3FD3}"/>
              </a:ext>
            </a:extLst>
          </p:cNvPr>
          <p:cNvPicPr>
            <a:picLocks noChangeAspect="1"/>
          </p:cNvPicPr>
          <p:nvPr/>
        </p:nvPicPr>
        <p:blipFill>
          <a:blip r:embed="rId3"/>
          <a:stretch>
            <a:fillRect/>
          </a:stretch>
        </p:blipFill>
        <p:spPr>
          <a:xfrm>
            <a:off x="2488177" y="1725703"/>
            <a:ext cx="9437123" cy="3552799"/>
          </a:xfrm>
          <a:prstGeom prst="rect">
            <a:avLst/>
          </a:prstGeom>
        </p:spPr>
      </p:pic>
    </p:spTree>
    <p:extLst>
      <p:ext uri="{BB962C8B-B14F-4D97-AF65-F5344CB8AC3E}">
        <p14:creationId xmlns:p14="http://schemas.microsoft.com/office/powerpoint/2010/main" val="36638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95E95FB8-B67B-8B39-1958-8B0B1DC5BBDB}"/>
              </a:ext>
            </a:extLst>
          </p:cNvPr>
          <p:cNvSpPr txBox="1">
            <a:spLocks/>
          </p:cNvSpPr>
          <p:nvPr/>
        </p:nvSpPr>
        <p:spPr>
          <a:xfrm>
            <a:off x="2955242" y="140314"/>
            <a:ext cx="3806650" cy="4758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0" cap="none" spc="0" normalizeH="0" baseline="0" noProof="0" dirty="0" err="1">
                <a:ln>
                  <a:noFill/>
                </a:ln>
                <a:solidFill>
                  <a:prstClr val="white"/>
                </a:solidFill>
                <a:effectLst/>
                <a:uLnTx/>
                <a:uFillTx/>
                <a:latin typeface="Arial"/>
                <a:ea typeface="+mn-ea"/>
                <a:cs typeface="Arial"/>
                <a:sym typeface="Arial"/>
              </a:rPr>
              <a:t>Gwariant</a:t>
            </a:r>
            <a:r>
              <a:rPr kumimoji="0" lang="en-US" sz="2800" b="1" i="0" u="none" strike="noStrike" kern="0" cap="none" spc="0" normalizeH="0" baseline="0" noProof="0" dirty="0">
                <a:ln>
                  <a:noFill/>
                </a:ln>
                <a:solidFill>
                  <a:prstClr val="white"/>
                </a:solidFill>
                <a:effectLst/>
                <a:uLnTx/>
                <a:uFillTx/>
                <a:latin typeface="Arial"/>
                <a:ea typeface="+mn-ea"/>
                <a:cs typeface="Arial"/>
                <a:sym typeface="Arial"/>
              </a:rPr>
              <a:t> </a:t>
            </a:r>
            <a:r>
              <a:rPr kumimoji="0" lang="en-US" sz="2800" b="1" i="0" u="none" strike="noStrike" kern="0" cap="none" spc="0" normalizeH="0" baseline="0" noProof="0" dirty="0" err="1">
                <a:ln>
                  <a:noFill/>
                </a:ln>
                <a:solidFill>
                  <a:prstClr val="white"/>
                </a:solidFill>
                <a:effectLst/>
                <a:uLnTx/>
                <a:uFillTx/>
                <a:latin typeface="Arial"/>
                <a:ea typeface="+mn-ea"/>
                <a:cs typeface="Arial"/>
                <a:sym typeface="Arial"/>
              </a:rPr>
              <a:t>Refeniw</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TextBox 3">
            <a:extLst>
              <a:ext uri="{FF2B5EF4-FFF2-40B4-BE49-F238E27FC236}">
                <a16:creationId xmlns:a16="http://schemas.microsoft.com/office/drawing/2014/main" id="{FE52687D-C6C3-1253-3424-5EC9736CBB9A}"/>
              </a:ext>
            </a:extLst>
          </p:cNvPr>
          <p:cNvSpPr txBox="1"/>
          <p:nvPr/>
        </p:nvSpPr>
        <p:spPr>
          <a:xfrm>
            <a:off x="7175729" y="138185"/>
            <a:ext cx="4122058" cy="4801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Pct val="100000"/>
              <a:buFontTx/>
              <a:buNone/>
              <a:tabLst/>
              <a:defRPr/>
            </a:pPr>
            <a:r>
              <a:rPr kumimoji="0" lang="en-GB" sz="2800" b="1" i="0" u="none" strike="noStrike" kern="0" cap="none" spc="0" normalizeH="0" baseline="0" noProof="0" dirty="0">
                <a:ln>
                  <a:noFill/>
                </a:ln>
                <a:solidFill>
                  <a:prstClr val="white"/>
                </a:solidFill>
                <a:effectLst/>
                <a:uLnTx/>
                <a:uFillTx/>
                <a:latin typeface="Arial"/>
                <a:ea typeface="+mn-ea"/>
                <a:cs typeface="Arial"/>
                <a:sym typeface="Arial"/>
              </a:rPr>
              <a:t>Revenue</a:t>
            </a:r>
            <a:r>
              <a:rPr kumimoji="0" lang="en-GB" sz="1800" b="1" i="0" u="none" strike="noStrike" kern="0" cap="none" spc="0" normalizeH="0" baseline="0" noProof="0" dirty="0">
                <a:ln>
                  <a:noFill/>
                </a:ln>
                <a:solidFill>
                  <a:prstClr val="white"/>
                </a:solidFill>
                <a:effectLst/>
                <a:uLnTx/>
                <a:uFillTx/>
                <a:latin typeface="Arial"/>
                <a:ea typeface="+mn-ea"/>
                <a:cs typeface="Arial"/>
                <a:sym typeface="Arial"/>
              </a:rPr>
              <a:t> </a:t>
            </a:r>
            <a:r>
              <a:rPr kumimoji="0" lang="en-GB" sz="2800" b="1" i="0" u="none" strike="noStrike" kern="0" cap="none" spc="0" normalizeH="0" baseline="0" noProof="0" dirty="0">
                <a:ln>
                  <a:noFill/>
                </a:ln>
                <a:solidFill>
                  <a:prstClr val="white"/>
                </a:solidFill>
                <a:effectLst/>
                <a:uLnTx/>
                <a:uFillTx/>
                <a:latin typeface="Arial"/>
                <a:ea typeface="+mn-ea"/>
                <a:cs typeface="Arial"/>
                <a:sym typeface="Arial"/>
              </a:rPr>
              <a:t>Expenditure</a:t>
            </a:r>
            <a:endParaRPr kumimoji="0" lang="en-US" sz="2800" b="1" i="0" u="none" strike="noStrike" kern="0" cap="none" spc="0" normalizeH="0" baseline="0" noProof="0" dirty="0">
              <a:ln>
                <a:noFill/>
              </a:ln>
              <a:solidFill>
                <a:prstClr val="white"/>
              </a:solidFill>
              <a:effectLst/>
              <a:uLnTx/>
              <a:uFillTx/>
              <a:latin typeface="Arial"/>
              <a:ea typeface="+mn-ea"/>
              <a:cs typeface="Arial"/>
              <a:sym typeface="Arial"/>
            </a:endParaRPr>
          </a:p>
        </p:txBody>
      </p:sp>
      <p:pic>
        <p:nvPicPr>
          <p:cNvPr id="6" name="Picture 5">
            <a:extLst>
              <a:ext uri="{FF2B5EF4-FFF2-40B4-BE49-F238E27FC236}">
                <a16:creationId xmlns:a16="http://schemas.microsoft.com/office/drawing/2014/main" id="{98B4CB84-66ED-2F9A-324F-E4DC68077D32}"/>
              </a:ext>
            </a:extLst>
          </p:cNvPr>
          <p:cNvPicPr>
            <a:picLocks noChangeAspect="1"/>
          </p:cNvPicPr>
          <p:nvPr/>
        </p:nvPicPr>
        <p:blipFill>
          <a:blip r:embed="rId3"/>
          <a:stretch>
            <a:fillRect/>
          </a:stretch>
        </p:blipFill>
        <p:spPr>
          <a:xfrm>
            <a:off x="2377142" y="1080974"/>
            <a:ext cx="9597174" cy="4170500"/>
          </a:xfrm>
          <a:prstGeom prst="rect">
            <a:avLst/>
          </a:prstGeom>
        </p:spPr>
      </p:pic>
    </p:spTree>
    <p:extLst>
      <p:ext uri="{BB962C8B-B14F-4D97-AF65-F5344CB8AC3E}">
        <p14:creationId xmlns:p14="http://schemas.microsoft.com/office/powerpoint/2010/main" val="46253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BA2A24F-E0F2-7C91-FBFE-CE50CB1E4AD0}"/>
            </a:ext>
          </a:extLst>
        </p:cNvPr>
        <p:cNvGrpSpPr/>
        <p:nvPr/>
      </p:nvGrpSpPr>
      <p:grpSpPr>
        <a:xfrm>
          <a:off x="0" y="0"/>
          <a:ext cx="0" cy="0"/>
          <a:chOff x="0" y="0"/>
          <a:chExt cx="0" cy="0"/>
        </a:xfrm>
      </p:grpSpPr>
      <p:sp>
        <p:nvSpPr>
          <p:cNvPr id="3" name="Text Placeholder 3">
            <a:extLst>
              <a:ext uri="{FF2B5EF4-FFF2-40B4-BE49-F238E27FC236}">
                <a16:creationId xmlns:a16="http://schemas.microsoft.com/office/drawing/2014/main" id="{7F2A8E75-7AB2-B96B-3AAC-1CA1CA51CE4B}"/>
              </a:ext>
            </a:extLst>
          </p:cNvPr>
          <p:cNvSpPr txBox="1">
            <a:spLocks/>
          </p:cNvSpPr>
          <p:nvPr/>
        </p:nvSpPr>
        <p:spPr>
          <a:xfrm>
            <a:off x="2281687" y="68350"/>
            <a:ext cx="4953000"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fesul</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Uwch</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Adran</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Text Placeholder 3">
            <a:extLst>
              <a:ext uri="{FF2B5EF4-FFF2-40B4-BE49-F238E27FC236}">
                <a16:creationId xmlns:a16="http://schemas.microsoft.com/office/drawing/2014/main" id="{8EA5E9A9-209B-DD9A-DC84-F2D16CA40536}"/>
              </a:ext>
            </a:extLst>
          </p:cNvPr>
          <p:cNvSpPr txBox="1">
            <a:spLocks/>
          </p:cNvSpPr>
          <p:nvPr/>
        </p:nvSpPr>
        <p:spPr>
          <a:xfrm>
            <a:off x="7356877" y="41809"/>
            <a:ext cx="4418414"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Pct val="100000"/>
              <a:buFont typeface="Arial" panose="020B0604020202020204" pitchFamily="34" charset="0"/>
              <a:buNone/>
              <a:tabLst/>
              <a:defRPr/>
            </a:pPr>
            <a:r>
              <a:rPr kumimoji="0" lang="en-GB" sz="2800" b="1" i="0" u="none" strike="noStrike" kern="0" cap="none" spc="0" normalizeH="0" baseline="0" noProof="0" dirty="0">
                <a:ln>
                  <a:noFill/>
                </a:ln>
                <a:solidFill>
                  <a:prstClr val="white"/>
                </a:solidFill>
                <a:effectLst/>
                <a:uLnTx/>
                <a:uFillTx/>
                <a:latin typeface="Arial"/>
                <a:ea typeface="+mn-ea"/>
                <a:cs typeface="Arial"/>
                <a:sym typeface="Arial"/>
              </a:rPr>
              <a:t>Expenditure by Division </a:t>
            </a:r>
            <a:endParaRPr kumimoji="0" lang="en-US" sz="2800" b="1" i="0" u="none" strike="noStrike" kern="0" cap="none" spc="0" normalizeH="0" baseline="0" noProof="0" dirty="0">
              <a:ln>
                <a:noFill/>
              </a:ln>
              <a:solidFill>
                <a:prstClr val="white"/>
              </a:solidFill>
              <a:effectLst/>
              <a:uLnTx/>
              <a:uFillTx/>
              <a:latin typeface="Arial"/>
              <a:ea typeface="+mn-ea"/>
              <a:cs typeface="Arial"/>
              <a:sym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endParaRPr>
          </a:p>
        </p:txBody>
      </p:sp>
      <p:pic>
        <p:nvPicPr>
          <p:cNvPr id="6" name="Picture 5">
            <a:extLst>
              <a:ext uri="{FF2B5EF4-FFF2-40B4-BE49-F238E27FC236}">
                <a16:creationId xmlns:a16="http://schemas.microsoft.com/office/drawing/2014/main" id="{3603ADD7-3D3E-276C-1948-69094D1EBC0D}"/>
              </a:ext>
            </a:extLst>
          </p:cNvPr>
          <p:cNvPicPr>
            <a:picLocks noChangeAspect="1"/>
          </p:cNvPicPr>
          <p:nvPr/>
        </p:nvPicPr>
        <p:blipFill>
          <a:blip r:embed="rId3"/>
          <a:stretch>
            <a:fillRect/>
          </a:stretch>
        </p:blipFill>
        <p:spPr>
          <a:xfrm>
            <a:off x="2556007" y="696703"/>
            <a:ext cx="9357360" cy="4396740"/>
          </a:xfrm>
          <a:prstGeom prst="rect">
            <a:avLst/>
          </a:prstGeom>
        </p:spPr>
      </p:pic>
      <p:sp>
        <p:nvSpPr>
          <p:cNvPr id="7" name="TextBox 6">
            <a:extLst>
              <a:ext uri="{FF2B5EF4-FFF2-40B4-BE49-F238E27FC236}">
                <a16:creationId xmlns:a16="http://schemas.microsoft.com/office/drawing/2014/main" id="{FFD3B5B3-6CF9-8C1C-F8BA-DEC996A9DEFF}"/>
              </a:ext>
            </a:extLst>
          </p:cNvPr>
          <p:cNvSpPr txBox="1"/>
          <p:nvPr/>
        </p:nvSpPr>
        <p:spPr>
          <a:xfrm>
            <a:off x="2556008" y="5181655"/>
            <a:ext cx="5061118" cy="1077218"/>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Neilltuwyd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yr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adnoddau</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dderbyniwyd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Lywodraeth</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 yn yr un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cyfrannau</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â’r</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flwyddyn</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flaenorol</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Cymunedau</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Iechyd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Integredig</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sydd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â’r</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costau</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mwyaf</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p:txBody>
      </p:sp>
      <p:sp>
        <p:nvSpPr>
          <p:cNvPr id="8" name="TextBox 7">
            <a:extLst>
              <a:ext uri="{FF2B5EF4-FFF2-40B4-BE49-F238E27FC236}">
                <a16:creationId xmlns:a16="http://schemas.microsoft.com/office/drawing/2014/main" id="{DDE5F379-4676-848D-948B-4C4ABFDCAC60}"/>
              </a:ext>
            </a:extLst>
          </p:cNvPr>
          <p:cNvSpPr txBox="1"/>
          <p:nvPr/>
        </p:nvSpPr>
        <p:spPr>
          <a:xfrm>
            <a:off x="7477832" y="5170208"/>
            <a:ext cx="5061118" cy="1077218"/>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Resources received from Welsh Government committed in proportion to that of the previous financial years, Integrated Health Communities largest consumers of cost.</a:t>
            </a:r>
          </a:p>
        </p:txBody>
      </p:sp>
    </p:spTree>
    <p:extLst>
      <p:ext uri="{BB962C8B-B14F-4D97-AF65-F5344CB8AC3E}">
        <p14:creationId xmlns:p14="http://schemas.microsoft.com/office/powerpoint/2010/main" val="196569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4A3A5AD-1379-CAD4-0925-CBE06DBABBE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4E9611-57F5-A7E6-0840-4EBB4990BAC1}"/>
              </a:ext>
            </a:extLst>
          </p:cNvPr>
          <p:cNvSpPr txBox="1">
            <a:spLocks/>
          </p:cNvSpPr>
          <p:nvPr/>
        </p:nvSpPr>
        <p:spPr>
          <a:xfrm>
            <a:off x="2459369" y="65665"/>
            <a:ext cx="4768163" cy="5069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fesul</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US"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Categori</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5" name="TextBox 4">
            <a:extLst>
              <a:ext uri="{FF2B5EF4-FFF2-40B4-BE49-F238E27FC236}">
                <a16:creationId xmlns:a16="http://schemas.microsoft.com/office/drawing/2014/main" id="{53807502-1D22-75AF-05B3-84B9BA13DBB9}"/>
              </a:ext>
            </a:extLst>
          </p:cNvPr>
          <p:cNvSpPr txBox="1"/>
          <p:nvPr/>
        </p:nvSpPr>
        <p:spPr>
          <a:xfrm>
            <a:off x="2390357" y="468340"/>
            <a:ext cx="4837175" cy="1292662"/>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Mae’r</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graff</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isod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dadansoddi</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erbyn</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dyraniad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adnoddau</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refeniw</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£2,441.2m a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dderbyniwyd</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Lywodraeth</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incwm</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amrywiol</a:t>
            </a: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£189.1m</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6" name="Text Placeholder 3">
            <a:extLst>
              <a:ext uri="{FF2B5EF4-FFF2-40B4-BE49-F238E27FC236}">
                <a16:creationId xmlns:a16="http://schemas.microsoft.com/office/drawing/2014/main" id="{894C9233-689B-678C-7AF9-8FB70B31DC3D}"/>
              </a:ext>
            </a:extLst>
          </p:cNvPr>
          <p:cNvSpPr txBox="1">
            <a:spLocks/>
          </p:cNvSpPr>
          <p:nvPr/>
        </p:nvSpPr>
        <p:spPr>
          <a:xfrm>
            <a:off x="7457277" y="35777"/>
            <a:ext cx="5067444"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Expenditure by Category</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7" name="Text Placeholder 4">
            <a:extLst>
              <a:ext uri="{FF2B5EF4-FFF2-40B4-BE49-F238E27FC236}">
                <a16:creationId xmlns:a16="http://schemas.microsoft.com/office/drawing/2014/main" id="{33465BE0-C19C-877F-C2F9-5986AF075175}"/>
              </a:ext>
            </a:extLst>
          </p:cNvPr>
          <p:cNvSpPr txBox="1">
            <a:spLocks/>
          </p:cNvSpPr>
          <p:nvPr/>
        </p:nvSpPr>
        <p:spPr>
          <a:xfrm>
            <a:off x="7222049" y="468340"/>
            <a:ext cx="4837175" cy="835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graph below analyses expenditure against the £2,441.2m revenue resource allocation received from Welsh Government and £189.1m miscellaneous income</a:t>
            </a: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pic>
        <p:nvPicPr>
          <p:cNvPr id="9" name="Picture 8">
            <a:extLst>
              <a:ext uri="{FF2B5EF4-FFF2-40B4-BE49-F238E27FC236}">
                <a16:creationId xmlns:a16="http://schemas.microsoft.com/office/drawing/2014/main" id="{0D5355C3-4EC8-DC89-662B-45D99A43C8EF}"/>
              </a:ext>
            </a:extLst>
          </p:cNvPr>
          <p:cNvPicPr>
            <a:picLocks noChangeAspect="1"/>
          </p:cNvPicPr>
          <p:nvPr/>
        </p:nvPicPr>
        <p:blipFill>
          <a:blip r:embed="rId3"/>
          <a:stretch>
            <a:fillRect/>
          </a:stretch>
        </p:blipFill>
        <p:spPr>
          <a:xfrm>
            <a:off x="2576497" y="1706768"/>
            <a:ext cx="9291103" cy="3701231"/>
          </a:xfrm>
          <a:prstGeom prst="rect">
            <a:avLst/>
          </a:prstGeom>
        </p:spPr>
      </p:pic>
    </p:spTree>
    <p:extLst>
      <p:ext uri="{BB962C8B-B14F-4D97-AF65-F5344CB8AC3E}">
        <p14:creationId xmlns:p14="http://schemas.microsoft.com/office/powerpoint/2010/main" val="42780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524DBA-BE33-48E2-D45F-ACDAB808AA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BD93507-F804-0ACE-16D9-EB2FDCC1F098}"/>
              </a:ext>
            </a:extLst>
          </p:cNvPr>
          <p:cNvSpPr txBox="1"/>
          <p:nvPr/>
        </p:nvSpPr>
        <p:spPr>
          <a:xfrm>
            <a:off x="2112537" y="0"/>
            <a:ext cx="4525911" cy="461665"/>
          </a:xfrm>
          <a:prstGeom prst="rect">
            <a:avLst/>
          </a:prstGeom>
          <a:noFill/>
        </p:spPr>
        <p:txBody>
          <a:bodyPr wrap="square" rtlCol="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4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Cyfalaf</a:t>
            </a:r>
            <a:r>
              <a:rPr kumimoji="0" lang="en-GB"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2025-26</a:t>
            </a:r>
          </a:p>
        </p:txBody>
      </p:sp>
      <p:sp>
        <p:nvSpPr>
          <p:cNvPr id="4" name="TextBox 3">
            <a:extLst>
              <a:ext uri="{FF2B5EF4-FFF2-40B4-BE49-F238E27FC236}">
                <a16:creationId xmlns:a16="http://schemas.microsoft.com/office/drawing/2014/main" id="{2E551391-4EF6-12A6-F6AB-120C647C4789}"/>
              </a:ext>
            </a:extLst>
          </p:cNvPr>
          <p:cNvSpPr txBox="1"/>
          <p:nvPr/>
        </p:nvSpPr>
        <p:spPr>
          <a:xfrm>
            <a:off x="6794046" y="0"/>
            <a:ext cx="4712683" cy="461665"/>
          </a:xfrm>
          <a:prstGeom prst="rect">
            <a:avLst/>
          </a:prstGeom>
          <a:noFill/>
        </p:spPr>
        <p:txBody>
          <a:bodyPr wrap="square" rtlCol="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Capital Expenditure 2025-26</a:t>
            </a:r>
          </a:p>
        </p:txBody>
      </p:sp>
      <p:graphicFrame>
        <p:nvGraphicFramePr>
          <p:cNvPr id="5" name="Table 4">
            <a:extLst>
              <a:ext uri="{FF2B5EF4-FFF2-40B4-BE49-F238E27FC236}">
                <a16:creationId xmlns:a16="http://schemas.microsoft.com/office/drawing/2014/main" id="{932E8CEA-3074-D923-864F-4E8D5D2E7B43}"/>
              </a:ext>
            </a:extLst>
          </p:cNvPr>
          <p:cNvGraphicFramePr>
            <a:graphicFrameLocks noGrp="1"/>
          </p:cNvGraphicFramePr>
          <p:nvPr/>
        </p:nvGraphicFramePr>
        <p:xfrm>
          <a:off x="2346385" y="569016"/>
          <a:ext cx="9767977" cy="567690"/>
        </p:xfrm>
        <a:graphic>
          <a:graphicData uri="http://schemas.openxmlformats.org/drawingml/2006/table">
            <a:tbl>
              <a:tblPr/>
              <a:tblGrid>
                <a:gridCol w="7581205">
                  <a:extLst>
                    <a:ext uri="{9D8B030D-6E8A-4147-A177-3AD203B41FA5}">
                      <a16:colId xmlns:a16="http://schemas.microsoft.com/office/drawing/2014/main" val="2650344190"/>
                    </a:ext>
                  </a:extLst>
                </a:gridCol>
                <a:gridCol w="2186772">
                  <a:extLst>
                    <a:ext uri="{9D8B030D-6E8A-4147-A177-3AD203B41FA5}">
                      <a16:colId xmlns:a16="http://schemas.microsoft.com/office/drawing/2014/main" val="3004332093"/>
                    </a:ext>
                  </a:extLst>
                </a:gridCol>
              </a:tblGrid>
              <a:tr h="2286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600" b="1" i="0" u="none" strike="noStrike" dirty="0" err="1">
                          <a:solidFill>
                            <a:srgbClr val="000000"/>
                          </a:solidFill>
                          <a:effectLst/>
                          <a:latin typeface="Arial" panose="020B0604020202020204" pitchFamily="34" charset="0"/>
                        </a:rPr>
                        <a:t>Gwariant</a:t>
                      </a:r>
                      <a:r>
                        <a:rPr lang="en-GB" sz="1600" b="1" i="0" u="none" strike="noStrike" dirty="0">
                          <a:solidFill>
                            <a:srgbClr val="000000"/>
                          </a:solidFill>
                          <a:effectLst/>
                          <a:latin typeface="Arial" panose="020B0604020202020204" pitchFamily="34" charset="0"/>
                        </a:rPr>
                        <a:t> </a:t>
                      </a:r>
                      <a:r>
                        <a:rPr lang="en-GB" sz="1600" b="1" i="0" u="none" strike="noStrike" dirty="0" err="1">
                          <a:solidFill>
                            <a:srgbClr val="000000"/>
                          </a:solidFill>
                          <a:effectLst/>
                          <a:latin typeface="Arial" panose="020B0604020202020204" pitchFamily="34" charset="0"/>
                        </a:rPr>
                        <a:t>Cyfalaf</a:t>
                      </a:r>
                      <a:r>
                        <a:rPr lang="en-GB" sz="1600" b="1" i="0" u="none" strike="noStrike" dirty="0">
                          <a:solidFill>
                            <a:srgbClr val="000000"/>
                          </a:solidFill>
                          <a:effectLst/>
                          <a:latin typeface="Arial" panose="020B0604020202020204" pitchFamily="34" charset="0"/>
                        </a:rPr>
                        <a:t> / Capital Expenditure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n-GB" sz="1800" b="1" i="0" u="none" strike="noStrike" dirty="0">
                          <a:solidFill>
                            <a:srgbClr val="000000"/>
                          </a:solidFill>
                          <a:effectLst/>
                          <a:latin typeface="Arial" panose="020B0604020202020204" pitchFamily="34" charset="0"/>
                        </a:rPr>
                        <a:t>£59.1m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432865538"/>
                  </a:ext>
                </a:extLst>
              </a:tr>
              <a:tr h="2286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n-GB" sz="1600" b="1" i="0" u="none" strike="noStrike" dirty="0" err="1">
                          <a:solidFill>
                            <a:srgbClr val="000000"/>
                          </a:solidFill>
                          <a:effectLst/>
                          <a:latin typeface="Arial" panose="020B0604020202020204" pitchFamily="34" charset="0"/>
                        </a:rPr>
                        <a:t>Terfyn</a:t>
                      </a:r>
                      <a:r>
                        <a:rPr lang="en-GB" sz="1600" b="1" i="0" u="none" strike="noStrike" dirty="0">
                          <a:solidFill>
                            <a:srgbClr val="000000"/>
                          </a:solidFill>
                          <a:effectLst/>
                          <a:latin typeface="Arial" panose="020B0604020202020204" pitchFamily="34" charset="0"/>
                        </a:rPr>
                        <a:t> </a:t>
                      </a:r>
                      <a:r>
                        <a:rPr lang="en-GB" sz="1600" b="1" i="0" u="none" strike="noStrike" dirty="0" err="1">
                          <a:solidFill>
                            <a:srgbClr val="000000"/>
                          </a:solidFill>
                          <a:effectLst/>
                          <a:latin typeface="Arial" panose="020B0604020202020204" pitchFamily="34" charset="0"/>
                        </a:rPr>
                        <a:t>Adnoddau</a:t>
                      </a:r>
                      <a:r>
                        <a:rPr lang="en-GB" sz="1600" b="1" i="0" u="none" strike="noStrike" dirty="0">
                          <a:solidFill>
                            <a:srgbClr val="000000"/>
                          </a:solidFill>
                          <a:effectLst/>
                          <a:latin typeface="Arial" panose="020B0604020202020204" pitchFamily="34" charset="0"/>
                        </a:rPr>
                        <a:t> </a:t>
                      </a:r>
                      <a:r>
                        <a:rPr lang="en-GB" sz="1600" b="1" i="0" u="none" strike="noStrike" dirty="0" err="1">
                          <a:solidFill>
                            <a:srgbClr val="000000"/>
                          </a:solidFill>
                          <a:effectLst/>
                          <a:latin typeface="Arial" panose="020B0604020202020204" pitchFamily="34" charset="0"/>
                        </a:rPr>
                        <a:t>Cyfalaf</a:t>
                      </a:r>
                      <a:r>
                        <a:rPr lang="en-GB" sz="1600" b="1" i="0" u="none" strike="noStrike" dirty="0">
                          <a:solidFill>
                            <a:srgbClr val="000000"/>
                          </a:solidFill>
                          <a:effectLst/>
                          <a:latin typeface="Arial" panose="020B0604020202020204" pitchFamily="34" charset="0"/>
                        </a:rPr>
                        <a:t> (</a:t>
                      </a:r>
                      <a:r>
                        <a:rPr lang="en-GB" sz="1600" b="1" i="0" u="none" strike="noStrike" dirty="0" err="1">
                          <a:solidFill>
                            <a:srgbClr val="000000"/>
                          </a:solidFill>
                          <a:effectLst/>
                          <a:latin typeface="Arial" panose="020B0604020202020204" pitchFamily="34" charset="0"/>
                        </a:rPr>
                        <a:t>Cyflawnwyd</a:t>
                      </a:r>
                      <a:r>
                        <a:rPr lang="en-GB" sz="1600" b="1" i="0" u="none" strike="noStrike" dirty="0">
                          <a:solidFill>
                            <a:srgbClr val="000000"/>
                          </a:solidFill>
                          <a:effectLst/>
                          <a:latin typeface="Arial" panose="020B0604020202020204" pitchFamily="34" charset="0"/>
                        </a:rPr>
                        <a:t>) / Capital Resource Limit (Achieved)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en-GB" sz="1800" b="1" i="0" u="none" strike="noStrike" dirty="0">
                          <a:solidFill>
                            <a:srgbClr val="000000"/>
                          </a:solidFill>
                          <a:effectLst/>
                          <a:latin typeface="Arial" panose="020B0604020202020204" pitchFamily="34" charset="0"/>
                        </a:rPr>
                        <a:t>£0.1m underspend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95861401"/>
                  </a:ext>
                </a:extLst>
              </a:tr>
            </a:tbl>
          </a:graphicData>
        </a:graphic>
      </p:graphicFrame>
      <p:pic>
        <p:nvPicPr>
          <p:cNvPr id="8" name="Picture 7">
            <a:extLst>
              <a:ext uri="{FF2B5EF4-FFF2-40B4-BE49-F238E27FC236}">
                <a16:creationId xmlns:a16="http://schemas.microsoft.com/office/drawing/2014/main" id="{7E7C7015-5CAD-2493-5E3E-5E4BFC82F99D}"/>
              </a:ext>
            </a:extLst>
          </p:cNvPr>
          <p:cNvPicPr>
            <a:picLocks noChangeAspect="1"/>
          </p:cNvPicPr>
          <p:nvPr/>
        </p:nvPicPr>
        <p:blipFill>
          <a:blip r:embed="rId3"/>
          <a:stretch>
            <a:fillRect/>
          </a:stretch>
        </p:blipFill>
        <p:spPr>
          <a:xfrm>
            <a:off x="5607170" y="1244057"/>
            <a:ext cx="6503300" cy="3182466"/>
          </a:xfrm>
          <a:prstGeom prst="rect">
            <a:avLst/>
          </a:prstGeom>
        </p:spPr>
      </p:pic>
      <p:pic>
        <p:nvPicPr>
          <p:cNvPr id="12" name="Picture 11">
            <a:extLst>
              <a:ext uri="{FF2B5EF4-FFF2-40B4-BE49-F238E27FC236}">
                <a16:creationId xmlns:a16="http://schemas.microsoft.com/office/drawing/2014/main" id="{70F74CD8-5E1F-6DCC-60C5-7A56BB1220DA}"/>
              </a:ext>
            </a:extLst>
          </p:cNvPr>
          <p:cNvPicPr>
            <a:picLocks noChangeAspect="1"/>
          </p:cNvPicPr>
          <p:nvPr/>
        </p:nvPicPr>
        <p:blipFill>
          <a:blip r:embed="rId4"/>
          <a:stretch>
            <a:fillRect/>
          </a:stretch>
        </p:blipFill>
        <p:spPr>
          <a:xfrm>
            <a:off x="2112537" y="1244057"/>
            <a:ext cx="4141614" cy="3112934"/>
          </a:xfrm>
          <a:prstGeom prst="rect">
            <a:avLst/>
          </a:prstGeom>
        </p:spPr>
      </p:pic>
      <p:sp>
        <p:nvSpPr>
          <p:cNvPr id="13" name="TextBox 12">
            <a:extLst>
              <a:ext uri="{FF2B5EF4-FFF2-40B4-BE49-F238E27FC236}">
                <a16:creationId xmlns:a16="http://schemas.microsoft.com/office/drawing/2014/main" id="{6169A7E4-87A5-B86C-AAF0-97ED1C10E3E7}"/>
              </a:ext>
            </a:extLst>
          </p:cNvPr>
          <p:cNvSpPr txBox="1"/>
          <p:nvPr/>
        </p:nvSpPr>
        <p:spPr>
          <a:xfrm>
            <a:off x="2150910" y="4766269"/>
            <a:ext cx="4780958"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Adnoddau</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neilltuwyd</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fewn</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dyraniad</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cyffredinol</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adnoddau</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cyfalaf</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gyfer</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2025-26</a:t>
            </a:r>
            <a:endParaRPr kumimoji="0" lang="en-GB"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a:extLst>
              <a:ext uri="{FF2B5EF4-FFF2-40B4-BE49-F238E27FC236}">
                <a16:creationId xmlns:a16="http://schemas.microsoft.com/office/drawing/2014/main" id="{35EDE244-4CFA-5FFC-8126-F88407DEE394}"/>
              </a:ext>
            </a:extLst>
          </p:cNvPr>
          <p:cNvSpPr txBox="1"/>
          <p:nvPr/>
        </p:nvSpPr>
        <p:spPr>
          <a:xfrm>
            <a:off x="6931868" y="4766270"/>
            <a:ext cx="5178602"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Arial"/>
                <a:ea typeface="+mn-ea"/>
                <a:cs typeface="Arial"/>
                <a:sym typeface="Arial"/>
              </a:rPr>
              <a:t>Resources committed within the overall allocation of capital resource for 2025-26</a:t>
            </a:r>
          </a:p>
        </p:txBody>
      </p:sp>
    </p:spTree>
    <p:extLst>
      <p:ext uri="{BB962C8B-B14F-4D97-AF65-F5344CB8AC3E}">
        <p14:creationId xmlns:p14="http://schemas.microsoft.com/office/powerpoint/2010/main" val="2814932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AF9866-64D0-54BD-9A9A-854AD12EBE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F4F04C-360B-7E60-4F7D-D94226B159CB}"/>
              </a:ext>
            </a:extLst>
          </p:cNvPr>
          <p:cNvPicPr>
            <a:picLocks noChangeAspect="1"/>
          </p:cNvPicPr>
          <p:nvPr/>
        </p:nvPicPr>
        <p:blipFill>
          <a:blip r:embed="rId3"/>
          <a:stretch>
            <a:fillRect/>
          </a:stretch>
        </p:blipFill>
        <p:spPr>
          <a:xfrm>
            <a:off x="2432648" y="1645920"/>
            <a:ext cx="9637431" cy="2876478"/>
          </a:xfrm>
          <a:prstGeom prst="rect">
            <a:avLst/>
          </a:prstGeom>
        </p:spPr>
      </p:pic>
      <p:sp>
        <p:nvSpPr>
          <p:cNvPr id="5" name="Text Placeholder 3">
            <a:extLst>
              <a:ext uri="{FF2B5EF4-FFF2-40B4-BE49-F238E27FC236}">
                <a16:creationId xmlns:a16="http://schemas.microsoft.com/office/drawing/2014/main" id="{FFF8E745-2D51-A846-8A85-91801BD21544}"/>
              </a:ext>
            </a:extLst>
          </p:cNvPr>
          <p:cNvSpPr txBox="1">
            <a:spLocks/>
          </p:cNvSpPr>
          <p:nvPr/>
        </p:nvSpPr>
        <p:spPr>
          <a:xfrm>
            <a:off x="2260151" y="87622"/>
            <a:ext cx="5218951" cy="12573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 typeface="Arial" panose="020B0604020202020204" pitchFamily="34" charset="0"/>
              <a:buNone/>
              <a:tabLst/>
              <a:defRPr/>
            </a:pP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Nifer</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a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Gwerth</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yr</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anfonebau</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a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dalwyd</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o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fewn</a:t>
            </a:r>
            <a:r>
              <a:rPr kumimoji="0" lang="en-US" sz="2400" b="1" i="0" u="none" strike="noStrike" kern="0" cap="none" spc="0" normalizeH="0" baseline="0" noProof="0" dirty="0">
                <a:ln>
                  <a:noFill/>
                </a:ln>
                <a:solidFill>
                  <a:prstClr val="white"/>
                </a:solidFill>
                <a:effectLst/>
                <a:uLnTx/>
                <a:uFillTx/>
                <a:latin typeface="Arial"/>
                <a:ea typeface="+mn-ea"/>
                <a:cs typeface="Arial"/>
                <a:sym typeface="Arial"/>
              </a:rPr>
              <a:t> 30 </a:t>
            </a:r>
            <a:r>
              <a:rPr kumimoji="0" lang="en-US" sz="2400" b="1" i="0" u="none" strike="noStrike" kern="0" cap="none" spc="0" normalizeH="0" baseline="0" noProof="0" dirty="0" err="1">
                <a:ln>
                  <a:noFill/>
                </a:ln>
                <a:solidFill>
                  <a:prstClr val="white"/>
                </a:solidFill>
                <a:effectLst/>
                <a:uLnTx/>
                <a:uFillTx/>
                <a:latin typeface="Arial"/>
                <a:ea typeface="+mn-ea"/>
                <a:cs typeface="Arial"/>
                <a:sym typeface="Arial"/>
              </a:rPr>
              <a:t>diwrnod</a:t>
            </a:r>
            <a:endParaRPr kumimoji="0" lang="en-US" sz="2400" b="1" i="0" u="none" strike="noStrike" kern="0" cap="none" spc="0" normalizeH="0" baseline="0" noProof="0" dirty="0">
              <a:ln>
                <a:noFill/>
              </a:ln>
              <a:solidFill>
                <a:prstClr val="white"/>
              </a:solidFill>
              <a:effectLst/>
              <a:uLnTx/>
              <a:uFillTx/>
              <a:latin typeface="Arial"/>
              <a:ea typeface="+mn-ea"/>
              <a:cs typeface="Arial"/>
              <a:sym typeface="Arial"/>
            </a:endParaRPr>
          </a:p>
          <a:p>
            <a:pPr marL="0" marR="0" lvl="0" indent="0" algn="l" defTabSz="914400" rtl="0" eaLnBrk="1" fontAlgn="auto" latinLnBrk="0" hangingPunct="0">
              <a:lnSpc>
                <a:spcPct val="100000"/>
              </a:lnSpc>
              <a:spcBef>
                <a:spcPts val="0"/>
              </a:spcBef>
              <a:spcAft>
                <a:spcPts val="0"/>
              </a:spcAft>
              <a:buClrTx/>
              <a:buSzTx/>
              <a:buFont typeface="Arial" panose="020B0604020202020204" pitchFamily="34" charset="0"/>
              <a:buNone/>
              <a:tabLst/>
              <a:defRPr/>
            </a:pP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Y</a:t>
            </a:r>
            <a:r>
              <a:rPr kumimoji="0" lang="en-GB" sz="16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targed</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yw</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talu</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cyflenwyr</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fewn</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30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diwrnod</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i’r</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6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anfonebau</a:t>
            </a: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6" name="Text Placeholder 3">
            <a:extLst>
              <a:ext uri="{FF2B5EF4-FFF2-40B4-BE49-F238E27FC236}">
                <a16:creationId xmlns:a16="http://schemas.microsoft.com/office/drawing/2014/main" id="{C2F5E5F4-0C44-082B-D4C0-D357BF537581}"/>
              </a:ext>
            </a:extLst>
          </p:cNvPr>
          <p:cNvSpPr txBox="1">
            <a:spLocks/>
          </p:cNvSpPr>
          <p:nvPr/>
        </p:nvSpPr>
        <p:spPr>
          <a:xfrm>
            <a:off x="7072494" y="87622"/>
            <a:ext cx="5119506" cy="1288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Number &amp; Value of invoices paid within 30 days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Target is to pay suppliers within 30 days of invoice</a:t>
            </a:r>
            <a:endPar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endParaRPr>
          </a:p>
        </p:txBody>
      </p:sp>
      <p:sp>
        <p:nvSpPr>
          <p:cNvPr id="7" name="TextBox 6">
            <a:extLst>
              <a:ext uri="{FF2B5EF4-FFF2-40B4-BE49-F238E27FC236}">
                <a16:creationId xmlns:a16="http://schemas.microsoft.com/office/drawing/2014/main" id="{F565B5AB-D600-4D84-D228-BC2A11736210}"/>
              </a:ext>
            </a:extLst>
          </p:cNvPr>
          <p:cNvSpPr txBox="1"/>
          <p:nvPr/>
        </p:nvSpPr>
        <p:spPr>
          <a:xfrm>
            <a:off x="2432648" y="4750415"/>
            <a:ext cx="4727277" cy="1200329"/>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Talodd</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y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Bwrdd</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Iechyd y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rhan</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fwyaf</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o’r</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anfonebau</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o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fewn</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30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diwrnod</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gan</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ragori</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ar</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y </a:t>
            </a:r>
            <a:r>
              <a:rPr kumimoji="0" lang="en-GB" sz="18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targed</a:t>
            </a:r>
            <a:r>
              <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o 95%.</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sym typeface="Calibri"/>
            </a:endParaRPr>
          </a:p>
        </p:txBody>
      </p:sp>
      <p:sp>
        <p:nvSpPr>
          <p:cNvPr id="8" name="TextBox 7">
            <a:extLst>
              <a:ext uri="{FF2B5EF4-FFF2-40B4-BE49-F238E27FC236}">
                <a16:creationId xmlns:a16="http://schemas.microsoft.com/office/drawing/2014/main" id="{6B78F9DD-3ABE-EFBD-97D6-50A9387B1679}"/>
              </a:ext>
            </a:extLst>
          </p:cNvPr>
          <p:cNvSpPr txBox="1"/>
          <p:nvPr/>
        </p:nvSpPr>
        <p:spPr>
          <a:xfrm>
            <a:off x="7159925" y="4750415"/>
            <a:ext cx="4843176" cy="830997"/>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Health Board paid the majority of invoices within 30 days, exceeding the 95% target measure.</a:t>
            </a:r>
          </a:p>
        </p:txBody>
      </p:sp>
    </p:spTree>
    <p:extLst>
      <p:ext uri="{BB962C8B-B14F-4D97-AF65-F5344CB8AC3E}">
        <p14:creationId xmlns:p14="http://schemas.microsoft.com/office/powerpoint/2010/main" val="319775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07A95D-A4BB-D4DE-31DD-2CCBB36DF12A}"/>
            </a:ext>
          </a:extLst>
        </p:cNvPr>
        <p:cNvGrpSpPr/>
        <p:nvPr/>
      </p:nvGrpSpPr>
      <p:grpSpPr>
        <a:xfrm>
          <a:off x="0" y="0"/>
          <a:ext cx="0" cy="0"/>
          <a:chOff x="0" y="0"/>
          <a:chExt cx="0" cy="0"/>
        </a:xfrm>
      </p:grpSpPr>
      <p:sp>
        <p:nvSpPr>
          <p:cNvPr id="3" name="Text Placeholder 3">
            <a:extLst>
              <a:ext uri="{FF2B5EF4-FFF2-40B4-BE49-F238E27FC236}">
                <a16:creationId xmlns:a16="http://schemas.microsoft.com/office/drawing/2014/main" id="{E1D8B5FD-BF97-E1C1-5E8E-05649FD50D20}"/>
              </a:ext>
            </a:extLst>
          </p:cNvPr>
          <p:cNvSpPr txBox="1">
            <a:spLocks/>
          </p:cNvSpPr>
          <p:nvPr/>
        </p:nvSpPr>
        <p:spPr>
          <a:xfrm>
            <a:off x="2161034" y="217138"/>
            <a:ext cx="4912626" cy="5501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Crynodeb</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Chasgliad</a:t>
            </a: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2025-26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a:t>
            </a: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Cyflwynodd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Bwrdd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Iechyd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gyfrifon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drafft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therfynol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Lywodraeth</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adrodd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am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ddiffyg</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o £17.3m;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Cyflwynwyd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unol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â’r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amserlen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cenedlaethol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Archwiliwyd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cyfrifon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gan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Archwilio</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Cymru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Barn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ddiamod</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Sêl</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Bendith</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Dim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newid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o’r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drafft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cyflwyniad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Barn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reoleiddio</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amodol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dyletswydd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allweddol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Cyflawni’r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ariannol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gwariant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is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na’r</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terfyn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Talwyd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dros</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95%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nad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ydynt</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anfonebau</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GIG o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fewn</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30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diwrnod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yn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ystod</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2025-26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Text Placeholder 3">
            <a:extLst>
              <a:ext uri="{FF2B5EF4-FFF2-40B4-BE49-F238E27FC236}">
                <a16:creationId xmlns:a16="http://schemas.microsoft.com/office/drawing/2014/main" id="{C4C08501-5638-3111-A4D3-97808B745FEB}"/>
              </a:ext>
            </a:extLst>
          </p:cNvPr>
          <p:cNvSpPr txBox="1">
            <a:spLocks/>
          </p:cNvSpPr>
          <p:nvPr/>
        </p:nvSpPr>
        <p:spPr>
          <a:xfrm>
            <a:off x="6961517" y="186515"/>
            <a:ext cx="5118340" cy="55631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Summary &amp; Conclusion 2025-26</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Health Board submitted draft and  final accounts to Welsh Government, reporting a £17.3m deficit;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Submitted to national timetable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Accounts audited by Audit Wales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Unqualified opinion</a:t>
            </a: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‘Clean Bill of Health’</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No change from draft to final submission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Regulatory opinion qualified ‘key financial duty’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Capital limits achieved (expenditure below limit)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Over 95% of Non-NHS invoices paid within 30 days during 2025-26</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Tree>
    <p:extLst>
      <p:ext uri="{BB962C8B-B14F-4D97-AF65-F5344CB8AC3E}">
        <p14:creationId xmlns:p14="http://schemas.microsoft.com/office/powerpoint/2010/main" val="110365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7D12D-2042-4F0E-8410-5C7C8551BCC5}"/>
              </a:ext>
            </a:extLst>
          </p:cNvPr>
          <p:cNvSpPr>
            <a:spLocks noGrp="1"/>
          </p:cNvSpPr>
          <p:nvPr>
            <p:ph type="ctrTitle"/>
          </p:nvPr>
        </p:nvSpPr>
        <p:spPr>
          <a:xfrm>
            <a:off x="2895600" y="1487089"/>
            <a:ext cx="7772399" cy="2387600"/>
          </a:xfrm>
        </p:spPr>
        <p:txBody>
          <a:bodyPr>
            <a:normAutofit/>
          </a:bodyPr>
          <a:lstStyle/>
          <a:p>
            <a:r>
              <a:rPr lang="en-GB" sz="1800" b="1" dirty="0" err="1">
                <a:latin typeface="Arial"/>
                <a:cs typeface="Arial"/>
              </a:rPr>
              <a:t>Prosiect</a:t>
            </a:r>
            <a:r>
              <a:rPr lang="en-GB" sz="1800" b="1" dirty="0">
                <a:latin typeface="Arial"/>
                <a:cs typeface="Arial"/>
              </a:rPr>
              <a:t> Ysbyty </a:t>
            </a:r>
            <a:r>
              <a:rPr lang="en-GB" sz="1800" b="1" dirty="0" err="1">
                <a:latin typeface="Arial"/>
                <a:cs typeface="Arial"/>
              </a:rPr>
              <a:t>Brenhinol</a:t>
            </a:r>
            <a:r>
              <a:rPr lang="en-GB" sz="1800" b="1" dirty="0">
                <a:latin typeface="Arial"/>
                <a:cs typeface="Arial"/>
              </a:rPr>
              <a:t> Alexandra (RAH): Cam 1 </a:t>
            </a:r>
            <a:br>
              <a:rPr lang="en-GB" sz="1800" b="1" dirty="0">
                <a:latin typeface="Arial" panose="020B0604020202020204" pitchFamily="34" charset="0"/>
                <a:cs typeface="Arial" panose="020B0604020202020204" pitchFamily="34" charset="0"/>
              </a:rPr>
            </a:br>
            <a:r>
              <a:rPr lang="en-GB" sz="1800" b="1" dirty="0">
                <a:latin typeface="Arial"/>
                <a:cs typeface="Arial"/>
              </a:rPr>
              <a:t>Royal Alexandra Hospital (RAH) Project: Phase 1</a:t>
            </a:r>
            <a:br>
              <a:rPr lang="en-GB" sz="1800" b="1" dirty="0">
                <a:latin typeface="Arial" panose="020B0604020202020204" pitchFamily="34" charset="0"/>
                <a:cs typeface="Arial" panose="020B0604020202020204" pitchFamily="34" charset="0"/>
              </a:rPr>
            </a:br>
            <a:br>
              <a:rPr lang="en-GB" sz="1800" b="1" dirty="0">
                <a:latin typeface="Arial" panose="020B0604020202020204" pitchFamily="34" charset="0"/>
                <a:cs typeface="Arial" panose="020B0604020202020204" pitchFamily="34" charset="0"/>
              </a:rPr>
            </a:br>
            <a:r>
              <a:rPr lang="en-GB" sz="1800" b="1" dirty="0" err="1">
                <a:solidFill>
                  <a:prstClr val="white"/>
                </a:solidFill>
                <a:latin typeface="Arial"/>
                <a:cs typeface="Arial"/>
              </a:rPr>
              <a:t>Crynodeb</a:t>
            </a:r>
            <a:r>
              <a:rPr lang="en-GB" sz="1800" b="1" dirty="0">
                <a:solidFill>
                  <a:prstClr val="white"/>
                </a:solidFill>
                <a:latin typeface="Arial"/>
                <a:cs typeface="Arial"/>
              </a:rPr>
              <a:t> </a:t>
            </a:r>
            <a:r>
              <a:rPr lang="en-GB" sz="1800" b="1" dirty="0" err="1">
                <a:solidFill>
                  <a:prstClr val="white"/>
                </a:solidFill>
                <a:latin typeface="Arial"/>
                <a:cs typeface="Arial"/>
              </a:rPr>
              <a:t>ar</a:t>
            </a:r>
            <a:r>
              <a:rPr lang="en-GB" sz="1800" b="1" dirty="0">
                <a:solidFill>
                  <a:prstClr val="white"/>
                </a:solidFill>
                <a:latin typeface="Arial"/>
                <a:cs typeface="Arial"/>
              </a:rPr>
              <a:t> </a:t>
            </a:r>
            <a:r>
              <a:rPr lang="en-GB" sz="1800" b="1" dirty="0" err="1">
                <a:solidFill>
                  <a:prstClr val="white"/>
                </a:solidFill>
                <a:latin typeface="Arial"/>
                <a:cs typeface="Arial"/>
              </a:rPr>
              <a:t>gyfer</a:t>
            </a:r>
            <a:r>
              <a:rPr lang="en-GB" sz="1800" b="1" dirty="0">
                <a:solidFill>
                  <a:prstClr val="white"/>
                </a:solidFill>
                <a:latin typeface="Arial"/>
                <a:cs typeface="Arial"/>
              </a:rPr>
              <a:t> </a:t>
            </a:r>
            <a:r>
              <a:rPr lang="en-GB" sz="1800" b="1" dirty="0" err="1">
                <a:solidFill>
                  <a:prstClr val="white"/>
                </a:solidFill>
                <a:latin typeface="Arial"/>
                <a:cs typeface="Arial"/>
              </a:rPr>
              <a:t>Cyfarfod</a:t>
            </a:r>
            <a:r>
              <a:rPr lang="en-GB" sz="1800" b="1" dirty="0">
                <a:solidFill>
                  <a:prstClr val="white"/>
                </a:solidFill>
                <a:latin typeface="Arial"/>
                <a:cs typeface="Arial"/>
              </a:rPr>
              <a:t> </a:t>
            </a:r>
            <a:r>
              <a:rPr lang="en-GB" sz="1800" b="1" dirty="0" err="1">
                <a:solidFill>
                  <a:prstClr val="white"/>
                </a:solidFill>
                <a:latin typeface="Arial"/>
                <a:cs typeface="Arial"/>
              </a:rPr>
              <a:t>Cyffredinol</a:t>
            </a:r>
            <a:r>
              <a:rPr lang="en-GB" sz="1800" b="1" dirty="0">
                <a:solidFill>
                  <a:prstClr val="white"/>
                </a:solidFill>
                <a:latin typeface="Arial"/>
                <a:cs typeface="Arial"/>
              </a:rPr>
              <a:t> </a:t>
            </a:r>
            <a:r>
              <a:rPr lang="en-GB" sz="1800" b="1" dirty="0" err="1">
                <a:solidFill>
                  <a:prstClr val="white"/>
                </a:solidFill>
                <a:latin typeface="Arial"/>
                <a:cs typeface="Arial"/>
              </a:rPr>
              <a:t>Blynyddol</a:t>
            </a:r>
            <a:r>
              <a:rPr lang="en-GB" sz="1800" b="1" dirty="0">
                <a:solidFill>
                  <a:prstClr val="white"/>
                </a:solidFill>
                <a:latin typeface="Arial"/>
                <a:cs typeface="Arial"/>
              </a:rPr>
              <a:t> PBC</a:t>
            </a:r>
            <a:br>
              <a:rPr lang="en-GB" sz="1800" b="1" dirty="0">
                <a:latin typeface="Arial" panose="020B0604020202020204" pitchFamily="34" charset="0"/>
                <a:cs typeface="Arial" panose="020B0604020202020204" pitchFamily="34" charset="0"/>
              </a:rPr>
            </a:br>
            <a:r>
              <a:rPr lang="en-GB" sz="1800" b="1" dirty="0">
                <a:solidFill>
                  <a:prstClr val="white"/>
                </a:solidFill>
                <a:latin typeface="Arial"/>
                <a:cs typeface="Arial"/>
              </a:rPr>
              <a:t>Briefing for the BCU Annual General Meeting </a:t>
            </a:r>
            <a:br>
              <a:rPr lang="en-GB" sz="1800" b="1" dirty="0">
                <a:latin typeface="Arial" panose="020B0604020202020204" pitchFamily="34" charset="0"/>
                <a:cs typeface="Arial" panose="020B0604020202020204" pitchFamily="34" charset="0"/>
              </a:rPr>
            </a:br>
            <a:br>
              <a:rPr lang="en-GB" sz="1800" b="1" dirty="0">
                <a:latin typeface="Arial" panose="020B0604020202020204" pitchFamily="34" charset="0"/>
                <a:cs typeface="Arial" panose="020B0604020202020204" pitchFamily="34" charset="0"/>
              </a:rPr>
            </a:br>
            <a:r>
              <a:rPr lang="en-GB" sz="1800" b="1" dirty="0">
                <a:solidFill>
                  <a:prstClr val="white"/>
                </a:solidFill>
                <a:latin typeface="Arial"/>
                <a:cs typeface="Arial"/>
              </a:rPr>
              <a:t>29 </a:t>
            </a:r>
            <a:r>
              <a:rPr lang="en-GB" sz="1800" b="1" dirty="0" err="1">
                <a:solidFill>
                  <a:prstClr val="white"/>
                </a:solidFill>
                <a:latin typeface="Arial"/>
                <a:cs typeface="Arial"/>
              </a:rPr>
              <a:t>Gorffennaf</a:t>
            </a:r>
            <a:r>
              <a:rPr lang="en-GB" sz="1800" b="1" dirty="0">
                <a:solidFill>
                  <a:prstClr val="white"/>
                </a:solidFill>
                <a:latin typeface="Arial"/>
                <a:cs typeface="Arial"/>
              </a:rPr>
              <a:t>/July 2026  </a:t>
            </a:r>
            <a:br>
              <a:rPr lang="en-GB" sz="1800" b="1"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endParaRPr lang="en-GB" sz="1800" dirty="0">
              <a:ea typeface="Calibri Light"/>
              <a:cs typeface="Calibri Light"/>
            </a:endParaRPr>
          </a:p>
        </p:txBody>
      </p:sp>
      <p:pic>
        <p:nvPicPr>
          <p:cNvPr id="4" name="Picture 3" descr="Royal Alexandra Hospital - Hospitals - Marine Drive, Rhyl, Denbighshire ...">
            <a:extLst>
              <a:ext uri="{FF2B5EF4-FFF2-40B4-BE49-F238E27FC236}">
                <a16:creationId xmlns:a16="http://schemas.microsoft.com/office/drawing/2014/main" id="{C1B3B72A-B74C-938E-4800-A7E04F86ACF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7075" y="4026013"/>
            <a:ext cx="3756016" cy="2014050"/>
          </a:xfrm>
          <a:prstGeom prst="rect">
            <a:avLst/>
          </a:prstGeom>
          <a:noFill/>
          <a:ln>
            <a:noFill/>
          </a:ln>
        </p:spPr>
      </p:pic>
      <p:pic>
        <p:nvPicPr>
          <p:cNvPr id="6" name="Picture 5">
            <a:extLst>
              <a:ext uri="{FF2B5EF4-FFF2-40B4-BE49-F238E27FC236}">
                <a16:creationId xmlns:a16="http://schemas.microsoft.com/office/drawing/2014/main" id="{A61F1791-96B4-199D-DD6B-AFB0C9F7F64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1079" y="4026012"/>
            <a:ext cx="4077783" cy="2014051"/>
          </a:xfrm>
          <a:prstGeom prst="rect">
            <a:avLst/>
          </a:prstGeom>
          <a:noFill/>
          <a:ln>
            <a:noFill/>
          </a:ln>
        </p:spPr>
      </p:pic>
    </p:spTree>
    <p:extLst>
      <p:ext uri="{BB962C8B-B14F-4D97-AF65-F5344CB8AC3E}">
        <p14:creationId xmlns:p14="http://schemas.microsoft.com/office/powerpoint/2010/main" val="223889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374911A2-BAFE-C7E2-CDDC-51F27DA8AAD9}"/>
              </a:ext>
            </a:extLst>
          </p:cNvPr>
          <p:cNvSpPr txBox="1">
            <a:spLocks/>
          </p:cNvSpPr>
          <p:nvPr/>
        </p:nvSpPr>
        <p:spPr>
          <a:xfrm>
            <a:off x="6972025" y="287670"/>
            <a:ext cx="4111979"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   Who we are</a:t>
            </a:r>
          </a:p>
        </p:txBody>
      </p:sp>
      <p:sp>
        <p:nvSpPr>
          <p:cNvPr id="4" name="Text Placeholder 3">
            <a:extLst>
              <a:ext uri="{FF2B5EF4-FFF2-40B4-BE49-F238E27FC236}">
                <a16:creationId xmlns:a16="http://schemas.microsoft.com/office/drawing/2014/main" id="{AFA551CF-2BDB-AEFA-ADF3-FC2567A5AB7C}"/>
              </a:ext>
            </a:extLst>
          </p:cNvPr>
          <p:cNvSpPr txBox="1">
            <a:spLocks/>
          </p:cNvSpPr>
          <p:nvPr/>
        </p:nvSpPr>
        <p:spPr>
          <a:xfrm>
            <a:off x="2355761" y="321046"/>
            <a:ext cx="2964384"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solidFill>
                  <a:prstClr val="white"/>
                </a:solidFill>
                <a:latin typeface="Arial" panose="020B0604020202020204" pitchFamily="34" charset="0"/>
                <a:cs typeface="Arial" panose="020B0604020202020204" pitchFamily="34" charset="0"/>
                <a:sym typeface="Calibri"/>
              </a:rPr>
              <a:t>Pwy</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ydym</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ni</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5" name="Text Placeholder 4">
            <a:extLst>
              <a:ext uri="{FF2B5EF4-FFF2-40B4-BE49-F238E27FC236}">
                <a16:creationId xmlns:a16="http://schemas.microsoft.com/office/drawing/2014/main" id="{E1CC726D-8FD0-947E-709A-F033D6F01844}"/>
              </a:ext>
            </a:extLst>
          </p:cNvPr>
          <p:cNvSpPr txBox="1">
            <a:spLocks/>
          </p:cNvSpPr>
          <p:nvPr/>
        </p:nvSpPr>
        <p:spPr>
          <a:xfrm>
            <a:off x="6972025" y="1062677"/>
            <a:ext cx="4832048"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We are responsible for the delivery of health care services to more than 700,000 people across the six counties of North Wales. This includes primary, community and mental health as well as acute hospital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We operate three main hospitals and 17 community hospitals, along with a network of health centres, clinics, mental health units and community team bases, and also deliver prison health care services within HMP Berwyn, Wrexham.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The Health Board coordinates the work of 96 GP practices, and NHS services provided by 83 dental and orthodontic practices, 69 optometry practices and opticians and 144 pharmacies in North Wales.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We are also responsible, in partnership, for improving the health and wellbeing of local people through activities such as our successful vaccination programmes and school health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sp>
        <p:nvSpPr>
          <p:cNvPr id="2" name="Text Placeholder 4">
            <a:extLst>
              <a:ext uri="{FF2B5EF4-FFF2-40B4-BE49-F238E27FC236}">
                <a16:creationId xmlns:a16="http://schemas.microsoft.com/office/drawing/2014/main" id="{556AE8BF-1034-5B75-F6DE-2E635ECA2380}"/>
              </a:ext>
            </a:extLst>
          </p:cNvPr>
          <p:cNvSpPr txBox="1"/>
          <p:nvPr/>
        </p:nvSpPr>
        <p:spPr>
          <a:xfrm>
            <a:off x="2139645" y="949399"/>
            <a:ext cx="4832049" cy="495920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1700" b="0" i="0" u="none" strike="noStrike" kern="1200" cap="none" spc="0" normalizeH="0" baseline="0" noProof="0" dirty="0">
                <a:ln>
                  <a:noFill/>
                </a:ln>
                <a:solidFill>
                  <a:srgbClr val="FFFFFF"/>
                </a:solidFill>
                <a:effectLst/>
                <a:uLnTx/>
                <a:uFillTx/>
                <a:latin typeface="Arial"/>
                <a:ea typeface="+mn-ea"/>
                <a:cs typeface="+mn-cs"/>
                <a:sym typeface="Calibri"/>
              </a:rPr>
              <a:t>Rydym ni'n gyfrifol am ddarparu gwasanaethau gofal iechyd i fwy na 700,000 o bobl ledled chwe sir Gogledd Cymru. Mae hyn yn cynnwys iechyd sylfaenol a chymunedol, ac iechyd meddwl yn ogystal â gwasanaethau ysbytai acíwt.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1700" b="0" i="0" u="none" strike="noStrike" kern="1200" cap="none" spc="0" normalizeH="0" baseline="0" noProof="0" dirty="0">
                <a:ln>
                  <a:noFill/>
                </a:ln>
                <a:solidFill>
                  <a:srgbClr val="FFFFFF"/>
                </a:solidFill>
                <a:effectLst/>
                <a:uLnTx/>
                <a:uFillTx/>
                <a:latin typeface="Arial"/>
                <a:ea typeface="+mn-ea"/>
                <a:cs typeface="+mn-cs"/>
                <a:sym typeface="Calibri"/>
              </a:rPr>
              <a:t>Rydym yn gweithredu tri phrif ysbyty ac 17 ysbyty cymunedol, ynghyd â rhwydwaith o ganolfannau iechyd, clinigau, unedau iechyd meddwl a chanolfanau timau cymunedol. Rydym hefyd yn darparu gwasanaethau gofal iechyd carchar i CEF Berwyn, Wrecsam.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1700" b="0" i="0" u="none" strike="noStrike" kern="1200" cap="none" spc="0" normalizeH="0" baseline="0" noProof="0" dirty="0">
                <a:ln>
                  <a:noFill/>
                </a:ln>
                <a:solidFill>
                  <a:srgbClr val="FFFFFF"/>
                </a:solidFill>
                <a:effectLst/>
                <a:uLnTx/>
                <a:uFillTx/>
                <a:latin typeface="Arial"/>
                <a:ea typeface="+mn-ea"/>
                <a:cs typeface="+mn-cs"/>
                <a:sym typeface="Calibri"/>
              </a:rPr>
              <a:t>Mae'r Bwrdd Iechyd yn cydlynu gwaith 96 o bractisau meddygon teulu, yn ogystal â gwasanaethau'r GIG sy'n cael eu darparu gan 83 o bractisau deintyddol ac orthodontig, 69 o bractisau optometreg ac optegwyr a 147 o fferyllfeydd yng Ngogledd Cymru.</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1700" b="0" i="0" u="none" strike="noStrike" kern="1200" cap="none" spc="0" normalizeH="0" baseline="0" noProof="0" dirty="0">
                <a:ln>
                  <a:noFill/>
                </a:ln>
                <a:solidFill>
                  <a:srgbClr val="FFFFFF"/>
                </a:solidFill>
                <a:effectLst/>
                <a:uLnTx/>
                <a:uFillTx/>
                <a:latin typeface="Arial"/>
                <a:ea typeface="+mn-ea"/>
                <a:cs typeface="+mn-cs"/>
                <a:sym typeface="Calibri"/>
              </a:rPr>
              <a:t>Rydym ni hefyd yn gyfrifol, trwy bartneriaeth, am wella iechyd a lles pobl leol drwy weithgareddau megis ein rhaglenni brechu llwyddiannus a gwasanaethau iechyd ar gyfer ysgolion.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spTree>
    <p:extLst>
      <p:ext uri="{BB962C8B-B14F-4D97-AF65-F5344CB8AC3E}">
        <p14:creationId xmlns:p14="http://schemas.microsoft.com/office/powerpoint/2010/main" val="290464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6FDA1655-047D-F5C6-2FBC-4611CF0E6987}"/>
              </a:ext>
            </a:extLst>
          </p:cNvPr>
          <p:cNvSpPr txBox="1">
            <a:spLocks/>
          </p:cNvSpPr>
          <p:nvPr/>
        </p:nvSpPr>
        <p:spPr>
          <a:xfrm>
            <a:off x="2350554" y="452683"/>
            <a:ext cx="455772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Cefndir</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Content Placeholder 4">
            <a:extLst>
              <a:ext uri="{FF2B5EF4-FFF2-40B4-BE49-F238E27FC236}">
                <a16:creationId xmlns:a16="http://schemas.microsoft.com/office/drawing/2014/main" id="{D7973978-D6BB-3B85-3263-8EF6D8710A9C}"/>
              </a:ext>
            </a:extLst>
          </p:cNvPr>
          <p:cNvSpPr txBox="1">
            <a:spLocks/>
          </p:cNvSpPr>
          <p:nvPr/>
        </p:nvSpPr>
        <p:spPr>
          <a:xfrm>
            <a:off x="2200789" y="1142373"/>
            <a:ext cx="4296993" cy="562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 gan y prosiect hanes hir yn y Bwrdd Iechyd, o'r SOC yn 2013 a oedd wedi'i wreiddio yn “Mae Gofal Iechyd yng Ngogledd Cymru yn Newid” i'r fersiwn ddiweddaraf o'r Achos Busnes Llawn a gyflwynwyd yn 2021.</a:t>
            </a:r>
            <a:b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 disgwyliadau uchel ynghylch darpariaeth a siom mewn perthynas ag oedi </a:t>
            </a:r>
            <a:r>
              <a:rPr kumimoji="0" lang="cy-GB" sz="1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canfyddedig</a:t>
            </a: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Mae enw da BIPBC dan bwysau gan wleidyddion a'r cyfryngau.</a:t>
            </a:r>
            <a:b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b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Yr her gan Lywodraeth Cymru fu cyflwyno cynnig mwy fforddiadwy sy'n dal i gyflawni'r rhan fwyaf o'r manteision.</a:t>
            </a:r>
            <a:b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Cyflwynwyd Arfarniad Opsiynau ym mis Ebrill 2024 a ddangosodd gwmpas llai a allai gyflawni’r manteision. Amcangyfrifwyd cost cyfalaf o £60m.</a:t>
            </a:r>
          </a:p>
        </p:txBody>
      </p:sp>
      <p:sp>
        <p:nvSpPr>
          <p:cNvPr id="5" name="Text Placeholder 3">
            <a:extLst>
              <a:ext uri="{FF2B5EF4-FFF2-40B4-BE49-F238E27FC236}">
                <a16:creationId xmlns:a16="http://schemas.microsoft.com/office/drawing/2014/main" id="{EA02459D-49AD-CA9B-5384-F0C3271FDA78}"/>
              </a:ext>
            </a:extLst>
          </p:cNvPr>
          <p:cNvSpPr txBox="1">
            <a:spLocks/>
          </p:cNvSpPr>
          <p:nvPr/>
        </p:nvSpPr>
        <p:spPr>
          <a:xfrm>
            <a:off x="6763688" y="378826"/>
            <a:ext cx="4244629"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Background</a:t>
            </a:r>
          </a:p>
        </p:txBody>
      </p:sp>
      <p:sp>
        <p:nvSpPr>
          <p:cNvPr id="6" name="TextBox 5">
            <a:extLst>
              <a:ext uri="{FF2B5EF4-FFF2-40B4-BE49-F238E27FC236}">
                <a16:creationId xmlns:a16="http://schemas.microsoft.com/office/drawing/2014/main" id="{7B77FEA3-66B3-7096-958B-2265E5E18795}"/>
              </a:ext>
            </a:extLst>
          </p:cNvPr>
          <p:cNvSpPr txBox="1"/>
          <p:nvPr/>
        </p:nvSpPr>
        <p:spPr>
          <a:xfrm>
            <a:off x="6763688" y="1006845"/>
            <a:ext cx="5213406" cy="5678991"/>
          </a:xfrm>
          <a:prstGeom prst="rect">
            <a:avLst/>
          </a:prstGeom>
          <a:noFill/>
        </p:spPr>
        <p:txBody>
          <a:bodyPr wrap="square">
            <a:spAutoFit/>
          </a:bodyPr>
          <a:lstStyle/>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The project has a long history in the Health Board, from the SOC in 2013 rooted in  “HealthCare In North Wales is Changing” to the last version of the FBC submitted in 2021</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 </a:t>
            </a: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There is a high level of expectation around delivery and disappointment in relation to perceived delays. BCUHB’s reputation is under pressure from politicians and the media</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The challenge from WG has been to deliver a more affordable proposal which still achieves the majority of the benefits </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An Option Appraisal was submitted in April 2024 which</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demonstrated a reduced scope that could achieve benefits. This was estimated at a capital cost of £60m</a:t>
            </a:r>
          </a:p>
        </p:txBody>
      </p:sp>
    </p:spTree>
    <p:extLst>
      <p:ext uri="{BB962C8B-B14F-4D97-AF65-F5344CB8AC3E}">
        <p14:creationId xmlns:p14="http://schemas.microsoft.com/office/powerpoint/2010/main" val="216300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340B178-F516-9B75-1AD7-D17DD388D75D}"/>
              </a:ext>
            </a:extLst>
          </p:cNvPr>
          <p:cNvSpPr txBox="1">
            <a:spLocks/>
          </p:cNvSpPr>
          <p:nvPr/>
        </p:nvSpPr>
        <p:spPr>
          <a:xfrm>
            <a:off x="2433682" y="348443"/>
            <a:ext cx="4202645" cy="9778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28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Amcanion Buddsoddiad Strategol</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Content Placeholder 4">
            <a:extLst>
              <a:ext uri="{FF2B5EF4-FFF2-40B4-BE49-F238E27FC236}">
                <a16:creationId xmlns:a16="http://schemas.microsoft.com/office/drawing/2014/main" id="{AE7F065C-37E0-7812-A2E6-0BF2614BDE2D}"/>
              </a:ext>
            </a:extLst>
          </p:cNvPr>
          <p:cNvSpPr txBox="1">
            <a:spLocks/>
          </p:cNvSpPr>
          <p:nvPr/>
        </p:nvSpPr>
        <p:spPr>
          <a:xfrm>
            <a:off x="2132130" y="1232499"/>
            <a:ext cx="4905979" cy="562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Darparu gwasanaethau diogel a chynaliadwy i fodloni anghenion y boblogaeth leol </a:t>
            </a: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endParaRP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Datblygu mwy ar wasanaethau gofal sylfaenol a chymunedol </a:t>
            </a:r>
            <a:r>
              <a:rPr kumimoji="0" lang="cy-GB" sz="1600" b="0" i="0" u="none" strike="noStrike" kern="1200" cap="none" spc="0" normalizeH="0" baseline="0" noProof="0" dirty="0" err="1">
                <a:ln>
                  <a:noFill/>
                </a:ln>
                <a:solidFill>
                  <a:prstClr val="white"/>
                </a:solidFill>
                <a:effectLst/>
                <a:uLnTx/>
                <a:uFillTx/>
                <a:latin typeface="Arial" panose="020B0604020202020204" pitchFamily="34" charset="0"/>
                <a:ea typeface="Calibri" panose="020F0502020204030204" pitchFamily="34" charset="0"/>
                <a:cs typeface="+mn-cs"/>
                <a:sym typeface="Calibri"/>
              </a:rPr>
              <a:t>amlasiantaeth</a:t>
            </a: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 ac integredig yn yr ardal</a:t>
            </a: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endParaRP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Cynyddu’r ystod o wasanaethau lleol, gan leihau’r ddibyniaeth ar yr Ysbyty Cyffredinol Dosbarth</a:t>
            </a: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endParaRP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Darparu gwasanaethau mewn amgylchedd sy’n addas i’r diben </a:t>
            </a: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endPar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endParaRPr>
          </a:p>
          <a:p>
            <a:pPr marL="228600" marR="0" lvl="0" indent="-228600" algn="l" defTabSz="914400" rtl="0" eaLnBrk="1" fontAlgn="auto" latinLnBrk="0" hangingPunct="1">
              <a:lnSpc>
                <a:spcPct val="115000"/>
              </a:lnSpc>
              <a:spcBef>
                <a:spcPts val="1000"/>
              </a:spcBef>
              <a:spcAft>
                <a:spcPts val="0"/>
              </a:spcAft>
              <a:buClrTx/>
              <a:buSzTx/>
              <a:buFont typeface="Wingdings" panose="05000000000000000000" pitchFamily="2" charset="2"/>
              <a:buChar char="§"/>
              <a:tabLst/>
              <a:defRPr/>
            </a:pPr>
            <a:r>
              <a:rPr kumimoji="0" lang="cy-GB" sz="1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mn-cs"/>
                <a:sym typeface="Calibri"/>
              </a:rPr>
              <a:t>Symud gofal yn agosach at gartrefi pobl</a:t>
            </a:r>
          </a:p>
        </p:txBody>
      </p:sp>
      <p:sp>
        <p:nvSpPr>
          <p:cNvPr id="5" name="Text Placeholder 3">
            <a:extLst>
              <a:ext uri="{FF2B5EF4-FFF2-40B4-BE49-F238E27FC236}">
                <a16:creationId xmlns:a16="http://schemas.microsoft.com/office/drawing/2014/main" id="{A77C4742-454A-2221-A27B-E5A9615585CB}"/>
              </a:ext>
            </a:extLst>
          </p:cNvPr>
          <p:cNvSpPr txBox="1">
            <a:spLocks/>
          </p:cNvSpPr>
          <p:nvPr/>
        </p:nvSpPr>
        <p:spPr>
          <a:xfrm>
            <a:off x="6827042" y="348443"/>
            <a:ext cx="5492751" cy="9469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t>
            </a: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Strategic Investment Objectives</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6" name="TextBox 5">
            <a:extLst>
              <a:ext uri="{FF2B5EF4-FFF2-40B4-BE49-F238E27FC236}">
                <a16:creationId xmlns:a16="http://schemas.microsoft.com/office/drawing/2014/main" id="{5814A45B-F0D5-3D68-6386-9F21E0040D73}"/>
              </a:ext>
            </a:extLst>
          </p:cNvPr>
          <p:cNvSpPr txBox="1"/>
          <p:nvPr/>
        </p:nvSpPr>
        <p:spPr>
          <a:xfrm>
            <a:off x="6827042" y="1232499"/>
            <a:ext cx="4905979" cy="4545347"/>
          </a:xfrm>
          <a:prstGeom prst="rect">
            <a:avLst/>
          </a:prstGeom>
          <a:noFill/>
        </p:spPr>
        <p:txBody>
          <a:bodyPr wrap="square">
            <a:spAutoFit/>
          </a:bodyPr>
          <a:lstStyle/>
          <a:p>
            <a:pPr marL="342900" marR="0" lvl="0" indent="-342900" algn="l" defTabSz="914400" rtl="0" eaLnBrk="1" fontAlgn="auto" latinLnBrk="0" hangingPunct="0">
              <a:lnSpc>
                <a:spcPct val="115000"/>
              </a:lnSpc>
              <a:spcBef>
                <a:spcPts val="0"/>
              </a:spcBef>
              <a:spcAft>
                <a:spcPts val="1000"/>
              </a:spcAft>
              <a:buClrTx/>
              <a:buSzTx/>
              <a:buFont typeface="Wingdings" panose="05000000000000000000" pitchFamily="2" charset="2"/>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t>To provide safe and sustainable services meeting the needs of the local population</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br>
            <a:endPar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endParaRPr>
          </a:p>
          <a:p>
            <a:pPr marL="342900" marR="0" lvl="0" indent="-342900" algn="l" defTabSz="914400" rtl="0" eaLnBrk="1" fontAlgn="auto" latinLnBrk="0" hangingPunct="0">
              <a:lnSpc>
                <a:spcPct val="115000"/>
              </a:lnSpc>
              <a:spcBef>
                <a:spcPts val="0"/>
              </a:spcBef>
              <a:spcAft>
                <a:spcPts val="1000"/>
              </a:spcAft>
              <a:buClrTx/>
              <a:buSzTx/>
              <a:buFont typeface="Wingdings" panose="05000000000000000000" pitchFamily="2" charset="2"/>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t>To further develop multi-agency, integrated, primary and community care services in the area</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br>
            <a:endParaRPr kumimoji="0" lang="en-GB" sz="16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sym typeface="Calibri"/>
            </a:endParaRPr>
          </a:p>
          <a:p>
            <a:pPr marL="342900" marR="0" lvl="0" indent="-342900" algn="l" defTabSz="914400" rtl="0" eaLnBrk="1" fontAlgn="auto" latinLnBrk="0" hangingPunct="0">
              <a:lnSpc>
                <a:spcPct val="115000"/>
              </a:lnSpc>
              <a:spcBef>
                <a:spcPts val="0"/>
              </a:spcBef>
              <a:spcAft>
                <a:spcPts val="1000"/>
              </a:spcAft>
              <a:buClrTx/>
              <a:buSzTx/>
              <a:buFont typeface="Wingdings" panose="05000000000000000000" pitchFamily="2" charset="2"/>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t>To increase the range of local services, thereby reducing the reliance on the DGH</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br>
            <a:endParaRPr kumimoji="0" lang="en-GB" sz="16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sym typeface="Calibri"/>
            </a:endParaRPr>
          </a:p>
          <a:p>
            <a:pPr marL="342900" marR="0" lvl="0" indent="-342900" algn="l" defTabSz="914400" rtl="0" eaLnBrk="1" fontAlgn="auto" latinLnBrk="0" hangingPunct="0">
              <a:lnSpc>
                <a:spcPct val="115000"/>
              </a:lnSpc>
              <a:spcBef>
                <a:spcPts val="0"/>
              </a:spcBef>
              <a:spcAft>
                <a:spcPts val="1000"/>
              </a:spcAft>
              <a:buClrTx/>
              <a:buSzTx/>
              <a:buFont typeface="Wingdings" panose="05000000000000000000" pitchFamily="2" charset="2"/>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t>To deliver services in an environment which is fit for purpose</a:t>
            </a:r>
            <a:b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br>
            <a:endParaRPr kumimoji="0" lang="en-GB" sz="16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sym typeface="Calibri"/>
            </a:endParaRPr>
          </a:p>
          <a:p>
            <a:pPr marL="342900" marR="0" lvl="0" indent="-342900" algn="l" defTabSz="914400" rtl="0" eaLnBrk="1" fontAlgn="auto" latinLnBrk="0" hangingPunct="0">
              <a:lnSpc>
                <a:spcPct val="115000"/>
              </a:lnSpc>
              <a:spcBef>
                <a:spcPts val="0"/>
              </a:spcBef>
              <a:spcAft>
                <a:spcPts val="1000"/>
              </a:spcAft>
              <a:buClrTx/>
              <a:buSzTx/>
              <a:buFont typeface="Wingdings" panose="05000000000000000000" pitchFamily="2" charset="2"/>
              <a:buChar char=""/>
              <a:tabLst/>
              <a:defRPr/>
            </a:pPr>
            <a:r>
              <a:rPr kumimoji="0" lang="en-GB"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sym typeface="Calibri"/>
              </a:rPr>
              <a:t>To move care closer to people’s homes</a:t>
            </a:r>
          </a:p>
        </p:txBody>
      </p:sp>
    </p:spTree>
    <p:extLst>
      <p:ext uri="{BB962C8B-B14F-4D97-AF65-F5344CB8AC3E}">
        <p14:creationId xmlns:p14="http://schemas.microsoft.com/office/powerpoint/2010/main" val="140664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93B58735-19FD-4076-2D3D-8F6ED8658C57}"/>
              </a:ext>
            </a:extLst>
          </p:cNvPr>
          <p:cNvSpPr txBox="1">
            <a:spLocks/>
          </p:cNvSpPr>
          <p:nvPr/>
        </p:nvSpPr>
        <p:spPr>
          <a:xfrm>
            <a:off x="2447537" y="282271"/>
            <a:ext cx="3135845"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Cwmpas Cam 1</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Text Placeholder 3">
            <a:extLst>
              <a:ext uri="{FF2B5EF4-FFF2-40B4-BE49-F238E27FC236}">
                <a16:creationId xmlns:a16="http://schemas.microsoft.com/office/drawing/2014/main" id="{295C0DA6-A41A-806A-9AE3-771CB8C81CC2}"/>
              </a:ext>
            </a:extLst>
          </p:cNvPr>
          <p:cNvSpPr txBox="1">
            <a:spLocks/>
          </p:cNvSpPr>
          <p:nvPr/>
        </p:nvSpPr>
        <p:spPr>
          <a:xfrm>
            <a:off x="7138266" y="286749"/>
            <a:ext cx="5492751"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Phase 1 Scope</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5" name="Content Placeholder 4">
            <a:extLst>
              <a:ext uri="{FF2B5EF4-FFF2-40B4-BE49-F238E27FC236}">
                <a16:creationId xmlns:a16="http://schemas.microsoft.com/office/drawing/2014/main" id="{59E0062C-BBCE-C3C7-5BCD-421FFCC73BE1}"/>
              </a:ext>
            </a:extLst>
          </p:cNvPr>
          <p:cNvSpPr txBox="1">
            <a:spLocks/>
          </p:cNvSpPr>
          <p:nvPr/>
        </p:nvSpPr>
        <p:spPr>
          <a:xfrm>
            <a:off x="2215257" y="1104588"/>
            <a:ext cx="4587325" cy="562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Cyfleuster </a:t>
            </a:r>
            <a:r>
              <a:rPr kumimoji="0" lang="cy-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Ailalluogi</a:t>
            </a: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Cymunedol – gwelyau “Barod i Fynd Adref”</a:t>
            </a:r>
            <a:b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Uned Mân Anafiadau ac Anhwylderau (MIAU)</a:t>
            </a:r>
            <a:b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Radioleg – wedi’i adleoli a’i ehangu (o Adeilad Presennol YBA)</a:t>
            </a:r>
            <a:b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Gwasanaethau Deintyddol – wedi’i adleoli a’i ehangu (o Adeilad Edith </a:t>
            </a:r>
            <a:r>
              <a:rPr kumimoji="0" lang="cy-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Vizard</a:t>
            </a: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ar safle YBA)</a:t>
            </a:r>
            <a:b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Y Dderbynfa, y Caffi, a’r Hwb Trydydd Sector</a:t>
            </a:r>
            <a:b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br>
            <a:endPar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Ardaloedd Gorffwys Staff, Ardaloedd Gorffwys Cleifion, a Lles</a:t>
            </a:r>
          </a:p>
        </p:txBody>
      </p:sp>
      <p:sp>
        <p:nvSpPr>
          <p:cNvPr id="6" name="TextBox 5">
            <a:extLst>
              <a:ext uri="{FF2B5EF4-FFF2-40B4-BE49-F238E27FC236}">
                <a16:creationId xmlns:a16="http://schemas.microsoft.com/office/drawing/2014/main" id="{FB090BD9-1E5D-08A4-C9E6-CB90B81B5329}"/>
              </a:ext>
            </a:extLst>
          </p:cNvPr>
          <p:cNvSpPr txBox="1"/>
          <p:nvPr/>
        </p:nvSpPr>
        <p:spPr>
          <a:xfrm>
            <a:off x="6802582" y="1038019"/>
            <a:ext cx="5278582" cy="5047792"/>
          </a:xfrm>
          <a:prstGeom prst="rect">
            <a:avLst/>
          </a:prstGeom>
          <a:noFill/>
        </p:spPr>
        <p:txBody>
          <a:bodyPr wrap="square">
            <a:spAutoFit/>
          </a:bodyPr>
          <a:lstStyle/>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Community Reablement Facility – “Ready to Go Home” beds </a:t>
            </a:r>
            <a:b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Minor Injuries and Ailments Unit (MIAU)</a:t>
            </a:r>
            <a:b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Radiology – relocated and expanded (from RAH Existing Building)</a:t>
            </a:r>
            <a:b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Dental Services – relocated and expanded (from Edith Vizard Building, on RAH site)</a:t>
            </a:r>
            <a:b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Reception, Café and Third Sector Hub</a:t>
            </a:r>
            <a:b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br>
            <a:endPar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sym typeface="Calibri"/>
              </a:rPr>
              <a:t>Staff Rest Areas, Patient Rest Areas, and welfare</a:t>
            </a:r>
          </a:p>
        </p:txBody>
      </p:sp>
    </p:spTree>
    <p:extLst>
      <p:ext uri="{BB962C8B-B14F-4D97-AF65-F5344CB8AC3E}">
        <p14:creationId xmlns:p14="http://schemas.microsoft.com/office/powerpoint/2010/main" val="69250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4C798E9-0044-1020-DF71-F0624958E95D}"/>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16458056-CBDE-034D-E375-7066C5998742}"/>
              </a:ext>
            </a:extLst>
          </p:cNvPr>
          <p:cNvSpPr txBox="1">
            <a:spLocks/>
          </p:cNvSpPr>
          <p:nvPr/>
        </p:nvSpPr>
        <p:spPr>
          <a:xfrm>
            <a:off x="2392118" y="203992"/>
            <a:ext cx="389784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Buddion</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3" name="Text Placeholder 3">
            <a:extLst>
              <a:ext uri="{FF2B5EF4-FFF2-40B4-BE49-F238E27FC236}">
                <a16:creationId xmlns:a16="http://schemas.microsoft.com/office/drawing/2014/main" id="{6ACF97DF-4A50-9326-E550-6206284234D0}"/>
              </a:ext>
            </a:extLst>
          </p:cNvPr>
          <p:cNvSpPr txBox="1">
            <a:spLocks/>
          </p:cNvSpPr>
          <p:nvPr/>
        </p:nvSpPr>
        <p:spPr>
          <a:xfrm>
            <a:off x="7079673" y="169172"/>
            <a:ext cx="3950088"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     Benefits</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4" name="Arrow: Pentagon 3">
            <a:extLst>
              <a:ext uri="{FF2B5EF4-FFF2-40B4-BE49-F238E27FC236}">
                <a16:creationId xmlns:a16="http://schemas.microsoft.com/office/drawing/2014/main" id="{5594BC99-22A7-5869-CDF9-3CC7F80F019A}"/>
              </a:ext>
            </a:extLst>
          </p:cNvPr>
          <p:cNvSpPr/>
          <p:nvPr/>
        </p:nvSpPr>
        <p:spPr>
          <a:xfrm>
            <a:off x="2330510" y="832345"/>
            <a:ext cx="4749164" cy="535532"/>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Buddsoddi</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mewn</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iechyd a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lles</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ar</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gyfer</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y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gymuned</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hon </a:t>
            </a:r>
          </a:p>
        </p:txBody>
      </p:sp>
      <p:sp>
        <p:nvSpPr>
          <p:cNvPr id="5" name="Arrow: Pentagon 4">
            <a:extLst>
              <a:ext uri="{FF2B5EF4-FFF2-40B4-BE49-F238E27FC236}">
                <a16:creationId xmlns:a16="http://schemas.microsoft.com/office/drawing/2014/main" id="{AB03E2BF-1C1E-B87F-D355-8AE4FDEE4627}"/>
              </a:ext>
            </a:extLst>
          </p:cNvPr>
          <p:cNvSpPr/>
          <p:nvPr/>
        </p:nvSpPr>
        <p:spPr>
          <a:xfrm>
            <a:off x="2330510" y="1540827"/>
            <a:ext cx="4749164" cy="675899"/>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Cynnal</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darpariaeth</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y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gwasanaethau</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yn</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agosach</a:t>
            </a: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at </a:t>
            </a:r>
            <a:r>
              <a:rPr kumimoji="0" lang="en-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adref</a:t>
            </a: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endParaRPr>
          </a:p>
        </p:txBody>
      </p:sp>
      <p:sp>
        <p:nvSpPr>
          <p:cNvPr id="6" name="Arrow: Pentagon 5">
            <a:extLst>
              <a:ext uri="{FF2B5EF4-FFF2-40B4-BE49-F238E27FC236}">
                <a16:creationId xmlns:a16="http://schemas.microsoft.com/office/drawing/2014/main" id="{E2E50ACD-07AD-D48E-8AFA-8EFA0C7A9B41}"/>
              </a:ext>
            </a:extLst>
          </p:cNvPr>
          <p:cNvSpPr/>
          <p:nvPr/>
        </p:nvSpPr>
        <p:spPr>
          <a:xfrm>
            <a:off x="2330509" y="2389676"/>
            <a:ext cx="4749165" cy="675899"/>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15000"/>
              </a:lnSpc>
              <a:spcBef>
                <a:spcPts val="0"/>
              </a:spcBef>
              <a:spcAft>
                <a:spcPts val="1000"/>
              </a:spcAft>
              <a:buClrTx/>
              <a:buSzTx/>
              <a:buFontTx/>
              <a:buNone/>
              <a:tabLst/>
              <a:defRPr/>
            </a:pPr>
            <a:r>
              <a:rPr kumimoji="0" lang="en-GB" sz="18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Datblygu</a:t>
            </a:r>
            <a:r>
              <a:rPr kumimoji="0" lang="en-GB" sz="18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gwasanaethau</a:t>
            </a:r>
            <a:r>
              <a:rPr kumimoji="0" lang="en-GB" sz="18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integredig</a:t>
            </a:r>
            <a:r>
              <a:rPr kumimoji="0" lang="en-GB" sz="18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 a </a:t>
            </a:r>
            <a:r>
              <a:rPr kumimoji="0" lang="en-GB" sz="18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chryfhau</a:t>
            </a:r>
            <a:r>
              <a:rPr kumimoji="0" lang="en-GB" sz="18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 </a:t>
            </a:r>
            <a:r>
              <a:rPr kumimoji="0" lang="en-GB" sz="18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ein</a:t>
            </a:r>
            <a:r>
              <a:rPr kumimoji="0" lang="en-GB" sz="18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sym typeface="Calibri"/>
              </a:rPr>
              <a:t> CRT</a:t>
            </a:r>
          </a:p>
        </p:txBody>
      </p:sp>
      <p:sp>
        <p:nvSpPr>
          <p:cNvPr id="7" name="Arrow: Pentagon 6">
            <a:extLst>
              <a:ext uri="{FF2B5EF4-FFF2-40B4-BE49-F238E27FC236}">
                <a16:creationId xmlns:a16="http://schemas.microsoft.com/office/drawing/2014/main" id="{47728584-FB15-05D8-0E63-53F235974F3E}"/>
              </a:ext>
            </a:extLst>
          </p:cNvPr>
          <p:cNvSpPr/>
          <p:nvPr/>
        </p:nvSpPr>
        <p:spPr>
          <a:xfrm flipH="1">
            <a:off x="7232071" y="853810"/>
            <a:ext cx="4883725" cy="675899"/>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Investment in health and well-being for this community</a:t>
            </a:r>
          </a:p>
        </p:txBody>
      </p:sp>
      <p:sp>
        <p:nvSpPr>
          <p:cNvPr id="8" name="Arrow: Pentagon 7">
            <a:extLst>
              <a:ext uri="{FF2B5EF4-FFF2-40B4-BE49-F238E27FC236}">
                <a16:creationId xmlns:a16="http://schemas.microsoft.com/office/drawing/2014/main" id="{1ABCDBB4-41E6-F2FC-4B49-DA6CF0EEED34}"/>
              </a:ext>
            </a:extLst>
          </p:cNvPr>
          <p:cNvSpPr/>
          <p:nvPr/>
        </p:nvSpPr>
        <p:spPr>
          <a:xfrm flipH="1">
            <a:off x="7232070" y="1706582"/>
            <a:ext cx="4883729" cy="566682"/>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Sustain service delivery closer to home </a:t>
            </a:r>
          </a:p>
        </p:txBody>
      </p:sp>
      <p:sp>
        <p:nvSpPr>
          <p:cNvPr id="9" name="Arrow: Pentagon 8">
            <a:extLst>
              <a:ext uri="{FF2B5EF4-FFF2-40B4-BE49-F238E27FC236}">
                <a16:creationId xmlns:a16="http://schemas.microsoft.com/office/drawing/2014/main" id="{50AD630A-52F9-0C8D-A201-F21BD44E4A6A}"/>
              </a:ext>
            </a:extLst>
          </p:cNvPr>
          <p:cNvSpPr/>
          <p:nvPr/>
        </p:nvSpPr>
        <p:spPr>
          <a:xfrm flipH="1">
            <a:off x="7232066" y="2389676"/>
            <a:ext cx="4883730" cy="757825"/>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Develops integrated services and strengthens our CRT</a:t>
            </a:r>
          </a:p>
        </p:txBody>
      </p:sp>
      <p:sp>
        <p:nvSpPr>
          <p:cNvPr id="10" name="Arrow: Pentagon 9">
            <a:extLst>
              <a:ext uri="{FF2B5EF4-FFF2-40B4-BE49-F238E27FC236}">
                <a16:creationId xmlns:a16="http://schemas.microsoft.com/office/drawing/2014/main" id="{A029F27D-0673-5814-138C-84FE83AA54A3}"/>
              </a:ext>
            </a:extLst>
          </p:cNvPr>
          <p:cNvSpPr/>
          <p:nvPr/>
        </p:nvSpPr>
        <p:spPr>
          <a:xfrm>
            <a:off x="2330509" y="3263913"/>
            <a:ext cx="4749164" cy="675898"/>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cy-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£3.3 miliwn o fuddion economaidd â gwerth ariannol gan gynnwys swyddi a llif cleifion</a:t>
            </a:r>
          </a:p>
        </p:txBody>
      </p:sp>
      <p:sp>
        <p:nvSpPr>
          <p:cNvPr id="11" name="Arrow: Pentagon 10">
            <a:extLst>
              <a:ext uri="{FF2B5EF4-FFF2-40B4-BE49-F238E27FC236}">
                <a16:creationId xmlns:a16="http://schemas.microsoft.com/office/drawing/2014/main" id="{44344811-5CAD-5275-191C-89B303D289A8}"/>
              </a:ext>
            </a:extLst>
          </p:cNvPr>
          <p:cNvSpPr/>
          <p:nvPr/>
        </p:nvSpPr>
        <p:spPr>
          <a:xfrm flipH="1">
            <a:off x="7232062" y="3316529"/>
            <a:ext cx="4883734" cy="690939"/>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£3.3m in monetised economic benefits incl. jobs and bed flow </a:t>
            </a:r>
          </a:p>
        </p:txBody>
      </p:sp>
      <p:sp>
        <p:nvSpPr>
          <p:cNvPr id="12" name="Arrow: Pentagon 11">
            <a:extLst>
              <a:ext uri="{FF2B5EF4-FFF2-40B4-BE49-F238E27FC236}">
                <a16:creationId xmlns:a16="http://schemas.microsoft.com/office/drawing/2014/main" id="{D77004AA-9EAC-A118-D632-294AB04B84A2}"/>
              </a:ext>
            </a:extLst>
          </p:cNvPr>
          <p:cNvSpPr/>
          <p:nvPr/>
        </p:nvSpPr>
        <p:spPr>
          <a:xfrm>
            <a:off x="2330509" y="4062783"/>
            <a:ext cx="4749164" cy="775013"/>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cy-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220 o gleifion y flwyddyn mewn cyfleuster </a:t>
            </a:r>
            <a:r>
              <a:rPr kumimoji="0" lang="cy-GB" sz="1800" b="0" i="0" u="none" strike="noStrike" kern="0" cap="none" spc="0" normalizeH="0" baseline="0" noProof="0" dirty="0" err="1">
                <a:ln>
                  <a:noFill/>
                </a:ln>
                <a:solidFill>
                  <a:prstClr val="black"/>
                </a:solidFill>
                <a:effectLst/>
                <a:uLnTx/>
                <a:uFillTx/>
                <a:latin typeface="Calibri" panose="020F0502020204030204"/>
                <a:ea typeface="+mn-ea"/>
                <a:cs typeface="+mn-cs"/>
                <a:sym typeface="Calibri"/>
              </a:rPr>
              <a:t>Ailalluogi</a:t>
            </a:r>
            <a:r>
              <a:rPr kumimoji="0" lang="cy-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 gan arbed 4,500 o ddiwrnodau gwely</a:t>
            </a:r>
          </a:p>
        </p:txBody>
      </p:sp>
      <p:sp>
        <p:nvSpPr>
          <p:cNvPr id="13" name="Arrow: Pentagon 12">
            <a:extLst>
              <a:ext uri="{FF2B5EF4-FFF2-40B4-BE49-F238E27FC236}">
                <a16:creationId xmlns:a16="http://schemas.microsoft.com/office/drawing/2014/main" id="{EF57FD0F-F520-3782-6616-5846C6479DB2}"/>
              </a:ext>
            </a:extLst>
          </p:cNvPr>
          <p:cNvSpPr/>
          <p:nvPr/>
        </p:nvSpPr>
        <p:spPr>
          <a:xfrm flipH="1">
            <a:off x="7232058" y="4093996"/>
            <a:ext cx="4883738" cy="743800"/>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220 patients pa in Reablement facility, saving 4,500 bed days</a:t>
            </a:r>
          </a:p>
        </p:txBody>
      </p:sp>
      <p:sp>
        <p:nvSpPr>
          <p:cNvPr id="14" name="Arrow: Pentagon 13">
            <a:extLst>
              <a:ext uri="{FF2B5EF4-FFF2-40B4-BE49-F238E27FC236}">
                <a16:creationId xmlns:a16="http://schemas.microsoft.com/office/drawing/2014/main" id="{A6FE91C4-CD01-FC04-C6CF-C987A8D53E37}"/>
              </a:ext>
            </a:extLst>
          </p:cNvPr>
          <p:cNvSpPr/>
          <p:nvPr/>
        </p:nvSpPr>
        <p:spPr>
          <a:xfrm>
            <a:off x="2330509" y="4960769"/>
            <a:ext cx="4749164" cy="775013"/>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cy-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Roedd modd gweld 16% o'r holl gleifion Adran Argyfwng yn Ysbyty Glan Clwyd</a:t>
            </a:r>
          </a:p>
        </p:txBody>
      </p:sp>
      <p:sp>
        <p:nvSpPr>
          <p:cNvPr id="15" name="Arrow: Pentagon 14">
            <a:extLst>
              <a:ext uri="{FF2B5EF4-FFF2-40B4-BE49-F238E27FC236}">
                <a16:creationId xmlns:a16="http://schemas.microsoft.com/office/drawing/2014/main" id="{17AC17F6-1312-6B84-3152-DCAD887B81D3}"/>
              </a:ext>
            </a:extLst>
          </p:cNvPr>
          <p:cNvSpPr/>
          <p:nvPr/>
        </p:nvSpPr>
        <p:spPr>
          <a:xfrm flipH="1">
            <a:off x="7232058" y="4999593"/>
            <a:ext cx="4883742" cy="697364"/>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16% of all ED patients at Ysbyty Glan Clwyd  could be seen </a:t>
            </a:r>
          </a:p>
        </p:txBody>
      </p:sp>
      <p:sp>
        <p:nvSpPr>
          <p:cNvPr id="16" name="Arrow: Pentagon 15">
            <a:extLst>
              <a:ext uri="{FF2B5EF4-FFF2-40B4-BE49-F238E27FC236}">
                <a16:creationId xmlns:a16="http://schemas.microsoft.com/office/drawing/2014/main" id="{B5091A2D-741D-8086-4887-1CD43356BB97}"/>
              </a:ext>
            </a:extLst>
          </p:cNvPr>
          <p:cNvSpPr/>
          <p:nvPr/>
        </p:nvSpPr>
        <p:spPr>
          <a:xfrm>
            <a:off x="2330509" y="5931383"/>
            <a:ext cx="4749164" cy="660953"/>
          </a:xfrm>
          <a:prstGeom prst="homePlate">
            <a:avLst/>
          </a:prstGeom>
          <a:solidFill>
            <a:srgbClr val="4472C4">
              <a:lumMod val="40000"/>
              <a:lumOff val="60000"/>
            </a:srgbClr>
          </a:solidFill>
          <a:ln w="12700" cap="flat" cmpd="sng" algn="ctr">
            <a:solidFill>
              <a:srgbClr val="ED7D31">
                <a:shade val="50000"/>
              </a:srgbClr>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cy-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2,000 o gleifion o leoliadau cymunedol eraill i'r MIAU</a:t>
            </a:r>
          </a:p>
        </p:txBody>
      </p:sp>
      <p:sp>
        <p:nvSpPr>
          <p:cNvPr id="17" name="Arrow: Pentagon 16">
            <a:extLst>
              <a:ext uri="{FF2B5EF4-FFF2-40B4-BE49-F238E27FC236}">
                <a16:creationId xmlns:a16="http://schemas.microsoft.com/office/drawing/2014/main" id="{2D046143-ADF0-1E37-51B7-042567CDB9E8}"/>
              </a:ext>
            </a:extLst>
          </p:cNvPr>
          <p:cNvSpPr/>
          <p:nvPr/>
        </p:nvSpPr>
        <p:spPr>
          <a:xfrm flipH="1">
            <a:off x="7232054" y="5931382"/>
            <a:ext cx="4883742" cy="644683"/>
          </a:xfrm>
          <a:prstGeom prst="homePlate">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Calibri"/>
              </a:rPr>
              <a:t>2000 patients from other community settings to the MIAU</a:t>
            </a:r>
          </a:p>
        </p:txBody>
      </p:sp>
    </p:spTree>
    <p:extLst>
      <p:ext uri="{BB962C8B-B14F-4D97-AF65-F5344CB8AC3E}">
        <p14:creationId xmlns:p14="http://schemas.microsoft.com/office/powerpoint/2010/main" val="320873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5158C8-3F30-5FD1-4104-4578FAC71C4D}"/>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7E80A01-4E28-AD53-8E2D-3CE0BF8B1A96}"/>
              </a:ext>
            </a:extLst>
          </p:cNvPr>
          <p:cNvGraphicFramePr>
            <a:graphicFrameLocks noGrp="1"/>
          </p:cNvGraphicFramePr>
          <p:nvPr/>
        </p:nvGraphicFramePr>
        <p:xfrm>
          <a:off x="3276319" y="3641516"/>
          <a:ext cx="8707863" cy="3076553"/>
        </p:xfrm>
        <a:graphic>
          <a:graphicData uri="http://schemas.openxmlformats.org/drawingml/2006/table">
            <a:tbl>
              <a:tblPr firstRow="1" bandRow="1"/>
              <a:tblGrid>
                <a:gridCol w="5555673">
                  <a:extLst>
                    <a:ext uri="{9D8B030D-6E8A-4147-A177-3AD203B41FA5}">
                      <a16:colId xmlns:a16="http://schemas.microsoft.com/office/drawing/2014/main" val="4192033247"/>
                    </a:ext>
                  </a:extLst>
                </a:gridCol>
                <a:gridCol w="3152190">
                  <a:extLst>
                    <a:ext uri="{9D8B030D-6E8A-4147-A177-3AD203B41FA5}">
                      <a16:colId xmlns:a16="http://schemas.microsoft.com/office/drawing/2014/main" val="1936320587"/>
                    </a:ext>
                  </a:extLst>
                </a:gridCol>
              </a:tblGrid>
              <a:tr h="435362">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r>
                        <a:rPr lang="en-GB" sz="1900" dirty="0">
                          <a:solidFill>
                            <a:schemeClr val="tx1"/>
                          </a:solidFill>
                          <a:latin typeface="Arial" panose="020B0604020202020204" pitchFamily="34" charset="0"/>
                          <a:cs typeface="Arial" panose="020B0604020202020204" pitchFamily="34" charset="0"/>
                        </a:rPr>
                        <a:t>Activity</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r>
                        <a:rPr lang="en-GB" sz="1900" dirty="0">
                          <a:solidFill>
                            <a:schemeClr val="tx1"/>
                          </a:solidFill>
                          <a:latin typeface="Arial" panose="020B0604020202020204" pitchFamily="34" charset="0"/>
                          <a:cs typeface="Arial" panose="020B0604020202020204" pitchFamily="34" charset="0"/>
                        </a:rPr>
                        <a:t>Timescale</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62491951"/>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Start use of overflow car park at Pavilion</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July 2026</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808853685"/>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Establish site compound and preparatory works</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July – Augus  2026</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93647962"/>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Commence work on new building</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August 2026</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106222579"/>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Demolition/Energy Centre</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Sept. – Dec. 2026</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576992926"/>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RAH exterior works (windows, masonry etc.)</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Start Quarter 3 2026/27</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81807131"/>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Install and fit out modular building (new clinical unit)</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Q3 2026/27 – Q3 2027/28</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523024479"/>
                  </a:ext>
                </a:extLst>
              </a:tr>
              <a:tr h="3773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First Patient</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Quarter 3 2027</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100755795"/>
                  </a:ext>
                </a:extLst>
              </a:tr>
            </a:tbl>
          </a:graphicData>
        </a:graphic>
      </p:graphicFrame>
      <p:graphicFrame>
        <p:nvGraphicFramePr>
          <p:cNvPr id="3" name="Table 2">
            <a:extLst>
              <a:ext uri="{FF2B5EF4-FFF2-40B4-BE49-F238E27FC236}">
                <a16:creationId xmlns:a16="http://schemas.microsoft.com/office/drawing/2014/main" id="{8335B51A-9995-39ED-A675-2D1CA602C30E}"/>
              </a:ext>
            </a:extLst>
          </p:cNvPr>
          <p:cNvGraphicFramePr>
            <a:graphicFrameLocks noGrp="1"/>
          </p:cNvGraphicFramePr>
          <p:nvPr/>
        </p:nvGraphicFramePr>
        <p:xfrm>
          <a:off x="207818" y="187118"/>
          <a:ext cx="9240982" cy="3161405"/>
        </p:xfrm>
        <a:graphic>
          <a:graphicData uri="http://schemas.openxmlformats.org/drawingml/2006/table">
            <a:tbl>
              <a:tblPr firstRow="1" bandRow="1"/>
              <a:tblGrid>
                <a:gridCol w="5541818">
                  <a:extLst>
                    <a:ext uri="{9D8B030D-6E8A-4147-A177-3AD203B41FA5}">
                      <a16:colId xmlns:a16="http://schemas.microsoft.com/office/drawing/2014/main" val="4192033247"/>
                    </a:ext>
                  </a:extLst>
                </a:gridCol>
                <a:gridCol w="3699164">
                  <a:extLst>
                    <a:ext uri="{9D8B030D-6E8A-4147-A177-3AD203B41FA5}">
                      <a16:colId xmlns:a16="http://schemas.microsoft.com/office/drawing/2014/main" val="1936320587"/>
                    </a:ext>
                  </a:extLst>
                </a:gridCol>
              </a:tblGrid>
              <a:tr h="409093">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y-GB" sz="19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Gweithgarwch </a:t>
                      </a:r>
                      <a:endParaRPr kumimoji="0" lang="cy-GB" sz="19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r>
                        <a:rPr lang="en-GB" sz="1900" dirty="0" err="1">
                          <a:solidFill>
                            <a:schemeClr val="tx1"/>
                          </a:solidFill>
                          <a:latin typeface="Arial" panose="020B0604020202020204" pitchFamily="34" charset="0"/>
                          <a:cs typeface="Arial" panose="020B0604020202020204" pitchFamily="34" charset="0"/>
                        </a:rPr>
                        <a:t>Amserlen</a:t>
                      </a:r>
                      <a:endParaRPr lang="en-GB" sz="1900" dirty="0">
                        <a:solidFill>
                          <a:schemeClr val="tx1"/>
                        </a:solidFill>
                        <a:latin typeface="Arial" panose="020B0604020202020204" pitchFamily="34" charset="0"/>
                        <a:cs typeface="Arial" panose="020B0604020202020204" pitchFamily="34" charset="0"/>
                      </a:endParaRP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62491951"/>
                  </a:ext>
                </a:extLst>
              </a:tr>
              <a:tr h="37636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err="1">
                          <a:solidFill>
                            <a:schemeClr val="tx1"/>
                          </a:solidFill>
                          <a:latin typeface="Arial" panose="020B0604020202020204" pitchFamily="34" charset="0"/>
                          <a:cs typeface="Arial" panose="020B0604020202020204" pitchFamily="34" charset="0"/>
                        </a:rPr>
                        <a:t>Dechrau</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defnyddio</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maes</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parcio</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gorlwytho</a:t>
                      </a:r>
                      <a:r>
                        <a:rPr lang="en-GB" sz="1700" dirty="0">
                          <a:solidFill>
                            <a:schemeClr val="tx1"/>
                          </a:solidFill>
                          <a:latin typeface="Arial" panose="020B0604020202020204" pitchFamily="34" charset="0"/>
                          <a:cs typeface="Arial" panose="020B0604020202020204" pitchFamily="34" charset="0"/>
                        </a:rPr>
                        <a:t> y </a:t>
                      </a:r>
                      <a:r>
                        <a:rPr lang="en-GB" sz="1700" dirty="0" err="1">
                          <a:solidFill>
                            <a:schemeClr val="tx1"/>
                          </a:solidFill>
                          <a:latin typeface="Arial" panose="020B0604020202020204" pitchFamily="34" charset="0"/>
                          <a:cs typeface="Arial" panose="020B0604020202020204" pitchFamily="34" charset="0"/>
                        </a:rPr>
                        <a:t>Pafiliwn</a:t>
                      </a:r>
                      <a:r>
                        <a:rPr lang="en-GB" sz="1700" dirty="0">
                          <a:solidFill>
                            <a:schemeClr val="tx1"/>
                          </a:solidFill>
                          <a:latin typeface="Arial" panose="020B0604020202020204" pitchFamily="34" charset="0"/>
                          <a:cs typeface="Arial" panose="020B0604020202020204" pitchFamily="34" charset="0"/>
                        </a:rPr>
                        <a:t> </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err="1">
                          <a:solidFill>
                            <a:schemeClr val="tx1"/>
                          </a:solidFill>
                          <a:latin typeface="Arial" panose="020B0604020202020204" pitchFamily="34" charset="0"/>
                          <a:cs typeface="Arial" panose="020B0604020202020204" pitchFamily="34" charset="0"/>
                        </a:rPr>
                        <a:t>Gorffennaf</a:t>
                      </a:r>
                      <a:r>
                        <a:rPr lang="en-GB" sz="1700" dirty="0">
                          <a:solidFill>
                            <a:schemeClr val="tx1"/>
                          </a:solidFill>
                          <a:latin typeface="Arial" panose="020B0604020202020204" pitchFamily="34" charset="0"/>
                          <a:cs typeface="Arial" panose="020B0604020202020204" pitchFamily="34" charset="0"/>
                        </a:rPr>
                        <a:t> 2026 </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808853685"/>
                  </a:ext>
                </a:extLst>
              </a:tr>
              <a:tr h="37636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err="1">
                          <a:solidFill>
                            <a:schemeClr val="tx1"/>
                          </a:solidFill>
                          <a:latin typeface="Arial" panose="020B0604020202020204" pitchFamily="34" charset="0"/>
                          <a:cs typeface="Arial" panose="020B0604020202020204" pitchFamily="34" charset="0"/>
                        </a:rPr>
                        <a:t>Sefydlu</a:t>
                      </a:r>
                      <a:r>
                        <a:rPr lang="en-GB" sz="1700" dirty="0">
                          <a:solidFill>
                            <a:schemeClr val="tx1"/>
                          </a:solidFill>
                          <a:latin typeface="Arial" panose="020B0604020202020204" pitchFamily="34" charset="0"/>
                          <a:cs typeface="Arial" panose="020B0604020202020204" pitchFamily="34" charset="0"/>
                        </a:rPr>
                        <a:t> </a:t>
                      </a:r>
                      <a:r>
                        <a:rPr kumimoji="0" lang="cy-GB" sz="17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cyfansawdd y</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safle</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a’r</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gwaith</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paratoi</a:t>
                      </a:r>
                      <a:endParaRPr lang="en-GB" sz="1700" dirty="0">
                        <a:solidFill>
                          <a:schemeClr val="tx1"/>
                        </a:solidFill>
                        <a:latin typeface="Arial" panose="020B0604020202020204" pitchFamily="34" charset="0"/>
                        <a:cs typeface="Arial" panose="020B0604020202020204" pitchFamily="34"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err="1">
                          <a:solidFill>
                            <a:schemeClr val="tx1"/>
                          </a:solidFill>
                          <a:latin typeface="Arial" panose="020B0604020202020204" pitchFamily="34" charset="0"/>
                          <a:cs typeface="Arial" panose="020B0604020202020204" pitchFamily="34" charset="0"/>
                        </a:rPr>
                        <a:t>Gorffennaf</a:t>
                      </a:r>
                      <a:r>
                        <a:rPr lang="en-GB" sz="1700" dirty="0">
                          <a:solidFill>
                            <a:schemeClr val="tx1"/>
                          </a:solidFill>
                          <a:latin typeface="Arial" panose="020B0604020202020204" pitchFamily="34" charset="0"/>
                          <a:cs typeface="Arial" panose="020B0604020202020204" pitchFamily="34" charset="0"/>
                        </a:rPr>
                        <a:t> – Awst 2026 </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93647962"/>
                  </a:ext>
                </a:extLst>
              </a:tr>
              <a:tr h="3809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cy-GB" sz="17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Dechrau’r gwaith ar yr adeilad newydd </a:t>
                      </a:r>
                      <a:endParaRPr kumimoji="0" lang="cy-GB" sz="17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a:solidFill>
                            <a:schemeClr val="tx1"/>
                          </a:solidFill>
                          <a:latin typeface="Arial" panose="020B0604020202020204" pitchFamily="34" charset="0"/>
                          <a:cs typeface="Arial" panose="020B0604020202020204" pitchFamily="34" charset="0"/>
                        </a:rPr>
                        <a:t>Awst 2026</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106222579"/>
                  </a:ext>
                </a:extLst>
              </a:tr>
              <a:tr h="37636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Dymchwel</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Canolfan</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Ynni</a:t>
                      </a:r>
                      <a:endPar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Medi –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Rhagfyr</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2026 </a:t>
                      </a:r>
                      <a:endParaRPr lang="en-GB" sz="1700" dirty="0">
                        <a:solidFill>
                          <a:schemeClr val="tx1"/>
                        </a:solidFill>
                        <a:latin typeface="Arial" panose="020B0604020202020204" pitchFamily="34" charset="0"/>
                        <a:cs typeface="Arial" panose="020B0604020202020204" pitchFamily="34" charset="0"/>
                      </a:endParaRP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576992926"/>
                  </a:ext>
                </a:extLst>
              </a:tr>
              <a:tr h="4730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Gweithiau</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allanol</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RAH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ffenestri</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gwaith</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maen</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ac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ati</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Dechrau</a:t>
                      </a: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Chwarter</a:t>
                      </a: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3 2026/27</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81807131"/>
                  </a:ext>
                </a:extLst>
              </a:tr>
              <a:tr h="3809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cy-GB" sz="17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Gosod adeilad modiwlaidd (uned glinigol newydd)</a:t>
                      </a:r>
                      <a:endParaRPr kumimoji="0" lang="cy-GB" sz="17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Ch3 2026/27 – Ch3 2027/28</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523024479"/>
                  </a:ext>
                </a:extLst>
              </a:tr>
              <a:tr h="38829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err="1">
                          <a:solidFill>
                            <a:schemeClr val="tx1"/>
                          </a:solidFill>
                          <a:latin typeface="Arial" panose="020B0604020202020204" pitchFamily="34" charset="0"/>
                          <a:cs typeface="Arial" panose="020B0604020202020204" pitchFamily="34" charset="0"/>
                        </a:rPr>
                        <a:t>Claf</a:t>
                      </a:r>
                      <a:r>
                        <a:rPr lang="en-GB" sz="1700" dirty="0">
                          <a:solidFill>
                            <a:schemeClr val="tx1"/>
                          </a:solidFill>
                          <a:latin typeface="Arial" panose="020B0604020202020204" pitchFamily="34" charset="0"/>
                          <a:cs typeface="Arial" panose="020B0604020202020204" pitchFamily="34" charset="0"/>
                        </a:rPr>
                        <a:t> </a:t>
                      </a:r>
                      <a:r>
                        <a:rPr lang="en-GB" sz="1700" dirty="0" err="1">
                          <a:solidFill>
                            <a:schemeClr val="tx1"/>
                          </a:solidFill>
                          <a:latin typeface="Arial" panose="020B0604020202020204" pitchFamily="34" charset="0"/>
                          <a:cs typeface="Arial" panose="020B0604020202020204" pitchFamily="34" charset="0"/>
                        </a:rPr>
                        <a:t>Cyntaf</a:t>
                      </a:r>
                      <a:endParaRPr lang="en-GB" sz="1700" dirty="0">
                        <a:solidFill>
                          <a:schemeClr val="tx1"/>
                        </a:solidFill>
                        <a:latin typeface="Arial" panose="020B0604020202020204" pitchFamily="34" charset="0"/>
                        <a:cs typeface="Arial" panose="020B0604020202020204" pitchFamily="34" charset="0"/>
                      </a:endParaRPr>
                    </a:p>
                  </a:txBody>
                  <a:tcPr>
                    <a:lnL w="6350" cap="flat" cmpd="sng" algn="ctr">
                      <a:solidFill>
                        <a:srgbClr val="5B9BD5"/>
                      </a:solidFill>
                      <a:prstDash val="solid"/>
                      <a:miter lim="800000"/>
                    </a:lnL>
                    <a:lnR>
                      <a:noFill/>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GB" sz="1700" dirty="0" err="1">
                          <a:solidFill>
                            <a:schemeClr val="tx1"/>
                          </a:solidFill>
                          <a:latin typeface="Arial" panose="020B0604020202020204" pitchFamily="34" charset="0"/>
                          <a:cs typeface="Arial" panose="020B0604020202020204" pitchFamily="34" charset="0"/>
                        </a:rPr>
                        <a:t>Chwarter</a:t>
                      </a:r>
                      <a:r>
                        <a:rPr lang="en-GB" sz="1700" dirty="0">
                          <a:solidFill>
                            <a:schemeClr val="tx1"/>
                          </a:solidFill>
                          <a:latin typeface="Arial" panose="020B0604020202020204" pitchFamily="34" charset="0"/>
                          <a:cs typeface="Arial" panose="020B0604020202020204" pitchFamily="34" charset="0"/>
                        </a:rPr>
                        <a:t> 3 2027</a:t>
                      </a:r>
                    </a:p>
                  </a:txBody>
                  <a:tcPr>
                    <a:lnL>
                      <a:noFill/>
                    </a:lnL>
                    <a:lnR w="6350" cap="flat" cmpd="sng" algn="ctr">
                      <a:solidFill>
                        <a:srgbClr val="5B9BD5"/>
                      </a:solidFill>
                      <a:prstDash val="solid"/>
                      <a:miter lim="800000"/>
                    </a:lnR>
                    <a:lnT w="6350" cap="flat" cmpd="sng" algn="ctr">
                      <a:solidFill>
                        <a:srgbClr val="5B9BD5"/>
                      </a:solidFill>
                      <a:prstDash val="solid"/>
                      <a:miter lim="800000"/>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100755795"/>
                  </a:ext>
                </a:extLst>
              </a:tr>
            </a:tbl>
          </a:graphicData>
        </a:graphic>
      </p:graphicFrame>
      <p:sp>
        <p:nvSpPr>
          <p:cNvPr id="4" name="Text Placeholder 3">
            <a:extLst>
              <a:ext uri="{FF2B5EF4-FFF2-40B4-BE49-F238E27FC236}">
                <a16:creationId xmlns:a16="http://schemas.microsoft.com/office/drawing/2014/main" id="{7B34C9B4-6D86-F4AE-F647-B6407B229D40}"/>
              </a:ext>
            </a:extLst>
          </p:cNvPr>
          <p:cNvSpPr txBox="1">
            <a:spLocks/>
          </p:cNvSpPr>
          <p:nvPr/>
        </p:nvSpPr>
        <p:spPr>
          <a:xfrm>
            <a:off x="9832008" y="351543"/>
            <a:ext cx="2152174" cy="9646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Dyddiadau Allweddol</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5" name="Text Placeholder 3">
            <a:extLst>
              <a:ext uri="{FF2B5EF4-FFF2-40B4-BE49-F238E27FC236}">
                <a16:creationId xmlns:a16="http://schemas.microsoft.com/office/drawing/2014/main" id="{7FE5F913-92A2-4A63-CF90-7570A4AB4C2F}"/>
              </a:ext>
            </a:extLst>
          </p:cNvPr>
          <p:cNvSpPr txBox="1">
            <a:spLocks/>
          </p:cNvSpPr>
          <p:nvPr/>
        </p:nvSpPr>
        <p:spPr>
          <a:xfrm>
            <a:off x="1325317" y="4142229"/>
            <a:ext cx="11113293"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Key Dates</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Tree>
    <p:extLst>
      <p:ext uri="{BB962C8B-B14F-4D97-AF65-F5344CB8AC3E}">
        <p14:creationId xmlns:p14="http://schemas.microsoft.com/office/powerpoint/2010/main" val="2290520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D4864E2-055F-4F79-1670-429F16ACC94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5604E097-23B7-DB8B-54EF-FA8A591DEB57}"/>
              </a:ext>
            </a:extLst>
          </p:cNvPr>
          <p:cNvSpPr txBox="1">
            <a:spLocks/>
          </p:cNvSpPr>
          <p:nvPr/>
        </p:nvSpPr>
        <p:spPr>
          <a:xfrm>
            <a:off x="2534820" y="213183"/>
            <a:ext cx="3016062"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Calibri"/>
              </a:rPr>
              <a:t>Parcio</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Car</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p:txBody>
      </p:sp>
      <p:sp>
        <p:nvSpPr>
          <p:cNvPr id="3" name="Text Placeholder 3">
            <a:extLst>
              <a:ext uri="{FF2B5EF4-FFF2-40B4-BE49-F238E27FC236}">
                <a16:creationId xmlns:a16="http://schemas.microsoft.com/office/drawing/2014/main" id="{4ADEC88A-F46D-7A04-671B-849E6997A5CB}"/>
              </a:ext>
            </a:extLst>
          </p:cNvPr>
          <p:cNvSpPr txBox="1">
            <a:spLocks/>
          </p:cNvSpPr>
          <p:nvPr/>
        </p:nvSpPr>
        <p:spPr>
          <a:xfrm>
            <a:off x="7121238" y="258760"/>
            <a:ext cx="3731664"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   Car Parking</a:t>
            </a:r>
          </a:p>
        </p:txBody>
      </p:sp>
      <p:sp>
        <p:nvSpPr>
          <p:cNvPr id="4" name="TextBox 3">
            <a:extLst>
              <a:ext uri="{FF2B5EF4-FFF2-40B4-BE49-F238E27FC236}">
                <a16:creationId xmlns:a16="http://schemas.microsoft.com/office/drawing/2014/main" id="{CD40C665-E40D-F876-4BD8-CD81C49BDD32}"/>
              </a:ext>
            </a:extLst>
          </p:cNvPr>
          <p:cNvSpPr txBox="1"/>
          <p:nvPr/>
        </p:nvSpPr>
        <p:spPr>
          <a:xfrm>
            <a:off x="2203218" y="857630"/>
            <a:ext cx="4918020" cy="5632311"/>
          </a:xfrm>
          <a:prstGeom prst="rect">
            <a:avLst/>
          </a:prstGeom>
          <a:noFill/>
        </p:spPr>
        <p:txBody>
          <a:bodyPr wrap="square">
            <a:spAutoFit/>
          </a:bodyPr>
          <a:lstStyle/>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Bydd yr wythnosau nesaf yn brysur ar y safle, ac rydym yn gwerthfawrogi unrhyw gymorth gyda pharcio ceir yn fawr</a:t>
            </a: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Ers dydd Llun, 20 Gorffennaf, disgwylir i’r rhan fwyaf o staff barcio ym Mhafiliwn Y Rhyl  </a:t>
            </a: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Mae'r Prosiect yn defnyddio system newydd sydd wedi’i ddarparu gan ein ffrindiau yng Nghyngor Sir Ddinbych</a:t>
            </a: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 parcio am ddim i gleifion a staff </a:t>
            </a: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 14 o leoedd parcio hygyrch yn aros ar y prif safle</a:t>
            </a: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cy-GB"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Mae’r drefn ar gyfer staff a chleifion wedi’i chyhoeddi mewn llythyrau, gan gynnwys ar gyfer deiliaid Bathodynnau Glas.</a:t>
            </a:r>
          </a:p>
        </p:txBody>
      </p:sp>
      <p:sp>
        <p:nvSpPr>
          <p:cNvPr id="5" name="TextBox 4">
            <a:extLst>
              <a:ext uri="{FF2B5EF4-FFF2-40B4-BE49-F238E27FC236}">
                <a16:creationId xmlns:a16="http://schemas.microsoft.com/office/drawing/2014/main" id="{D8629AEE-4DDC-2590-103F-BA815E77111C}"/>
              </a:ext>
            </a:extLst>
          </p:cNvPr>
          <p:cNvSpPr txBox="1"/>
          <p:nvPr/>
        </p:nvSpPr>
        <p:spPr>
          <a:xfrm>
            <a:off x="7121238" y="825442"/>
            <a:ext cx="4627979" cy="5632311"/>
          </a:xfrm>
          <a:prstGeom prst="rect">
            <a:avLst/>
          </a:prstGeom>
          <a:noFill/>
        </p:spPr>
        <p:txBody>
          <a:bodyPr wrap="square">
            <a:spAutoFit/>
          </a:bodyPr>
          <a:lstStyle/>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The next few weeks will become busy at site and  support for car parking is greatly appreciated</a:t>
            </a:r>
            <a:b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b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Since Monday 20th July most staff have been expected to park at the Rhyl Pavillion</a:t>
            </a:r>
            <a:b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b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The Project is using a new system provided by our friends in Denbighshire County Council </a:t>
            </a:r>
            <a:b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b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Parking is free for patients and staff</a:t>
            </a:r>
            <a:b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b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14 bays at the main site remain for accessible parking.</a:t>
            </a:r>
            <a:b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b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endParaRPr>
          </a:p>
          <a:p>
            <a:pPr marL="342900" marR="0" lvl="0" indent="-342900" algn="l"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sym typeface="Calibri"/>
              </a:rPr>
              <a:t>Procedures for staff and patient letters have been issued including for Blue Badge holders</a:t>
            </a:r>
          </a:p>
        </p:txBody>
      </p:sp>
    </p:spTree>
    <p:extLst>
      <p:ext uri="{BB962C8B-B14F-4D97-AF65-F5344CB8AC3E}">
        <p14:creationId xmlns:p14="http://schemas.microsoft.com/office/powerpoint/2010/main" val="34374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street with a building and people walking&#10;&#10;AI-generated content may be incorrect.">
            <a:extLst>
              <a:ext uri="{FF2B5EF4-FFF2-40B4-BE49-F238E27FC236}">
                <a16:creationId xmlns:a16="http://schemas.microsoft.com/office/drawing/2014/main" id="{7C9664B4-EC14-4220-28D8-D276477996CE}"/>
              </a:ext>
            </a:extLst>
          </p:cNvPr>
          <p:cNvPicPr>
            <a:picLocks noChangeAspect="1"/>
          </p:cNvPicPr>
          <p:nvPr/>
        </p:nvPicPr>
        <p:blipFill>
          <a:blip r:embed="rId3">
            <a:extLst>
              <a:ext uri="{28A0092B-C50C-407E-A947-70E740481C1C}">
                <a14:useLocalDpi xmlns:a14="http://schemas.microsoft.com/office/drawing/2010/main" val="0"/>
              </a:ext>
            </a:extLst>
          </a:blip>
          <a:srcRect t="20228"/>
          <a:stretch>
            <a:fillRect/>
          </a:stretch>
        </p:blipFill>
        <p:spPr>
          <a:xfrm>
            <a:off x="21" y="1283"/>
            <a:ext cx="12191980" cy="6856718"/>
          </a:xfrm>
          <a:prstGeom prst="rect">
            <a:avLst/>
          </a:prstGeom>
        </p:spPr>
      </p:pic>
    </p:spTree>
    <p:extLst>
      <p:ext uri="{BB962C8B-B14F-4D97-AF65-F5344CB8AC3E}">
        <p14:creationId xmlns:p14="http://schemas.microsoft.com/office/powerpoint/2010/main" val="3403207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9FF412-866E-857B-E247-A4AFD21B0613}"/>
            </a:ext>
          </a:extLst>
        </p:cNvPr>
        <p:cNvGrpSpPr/>
        <p:nvPr/>
      </p:nvGrpSpPr>
      <p:grpSpPr>
        <a:xfrm>
          <a:off x="0" y="0"/>
          <a:ext cx="0" cy="0"/>
          <a:chOff x="0" y="0"/>
          <a:chExt cx="0" cy="0"/>
        </a:xfrm>
      </p:grpSpPr>
      <p:pic>
        <p:nvPicPr>
          <p:cNvPr id="2" name="Picture 1" descr="A blueprint of a building&#10;&#10;AI-generated content may be incorrect.">
            <a:extLst>
              <a:ext uri="{FF2B5EF4-FFF2-40B4-BE49-F238E27FC236}">
                <a16:creationId xmlns:a16="http://schemas.microsoft.com/office/drawing/2014/main" id="{6E858127-7DBB-9049-75E9-0C8AD66EA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0544" y="138046"/>
            <a:ext cx="6286983" cy="6581907"/>
          </a:xfrm>
          <a:prstGeom prst="rect">
            <a:avLst/>
          </a:prstGeom>
        </p:spPr>
      </p:pic>
      <p:pic>
        <p:nvPicPr>
          <p:cNvPr id="3" name="Picture 2" descr="A close up of text&#10;&#10;AI-generated content may be incorrect.">
            <a:extLst>
              <a:ext uri="{FF2B5EF4-FFF2-40B4-BE49-F238E27FC236}">
                <a16:creationId xmlns:a16="http://schemas.microsoft.com/office/drawing/2014/main" id="{6B4373A5-3E0B-E325-B726-8BF63326E8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883997" y="1981442"/>
            <a:ext cx="6723365" cy="2895114"/>
          </a:xfrm>
          <a:prstGeom prst="rect">
            <a:avLst/>
          </a:prstGeom>
        </p:spPr>
      </p:pic>
    </p:spTree>
    <p:extLst>
      <p:ext uri="{BB962C8B-B14F-4D97-AF65-F5344CB8AC3E}">
        <p14:creationId xmlns:p14="http://schemas.microsoft.com/office/powerpoint/2010/main" val="3500673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76E14A-F7FD-D5F4-00AE-5D289BC79210}"/>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2A9A42C-757A-3162-3AEC-4DA5548979EC}"/>
              </a:ext>
            </a:extLst>
          </p:cNvPr>
          <p:cNvPicPr>
            <a:picLocks noChangeAspect="1"/>
          </p:cNvPicPr>
          <p:nvPr/>
        </p:nvPicPr>
        <p:blipFill>
          <a:blip r:embed="rId3">
            <a:extLst>
              <a:ext uri="{28A0092B-C50C-407E-A947-70E740481C1C}">
                <a14:useLocalDpi xmlns:a14="http://schemas.microsoft.com/office/drawing/2010/main" val="0"/>
              </a:ext>
            </a:extLst>
          </a:blip>
          <a:srcRect t="3289" b="7303"/>
          <a:stretch>
            <a:fillRect/>
          </a:stretch>
        </p:blipFill>
        <p:spPr>
          <a:xfrm>
            <a:off x="943212" y="134990"/>
            <a:ext cx="10305575" cy="6588020"/>
          </a:xfrm>
          <a:prstGeom prst="rect">
            <a:avLst/>
          </a:prstGeom>
        </p:spPr>
      </p:pic>
      <p:sp>
        <p:nvSpPr>
          <p:cNvPr id="16" name="Rectangle 15">
            <a:extLst>
              <a:ext uri="{FF2B5EF4-FFF2-40B4-BE49-F238E27FC236}">
                <a16:creationId xmlns:a16="http://schemas.microsoft.com/office/drawing/2014/main" id="{36B2987B-8DA0-81F3-367E-ABA353D68D5D}"/>
              </a:ext>
            </a:extLst>
          </p:cNvPr>
          <p:cNvSpPr/>
          <p:nvPr/>
        </p:nvSpPr>
        <p:spPr>
          <a:xfrm>
            <a:off x="1054048" y="751754"/>
            <a:ext cx="2451104" cy="4634053"/>
          </a:xfrm>
          <a:prstGeom prst="rect">
            <a:avLst/>
          </a:prstGeom>
          <a:solidFill>
            <a:srgbClr val="70AD47">
              <a:lumMod val="60000"/>
              <a:lumOff val="40000"/>
              <a:alpha val="41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sym typeface="Calibri"/>
            </a:endParaRPr>
          </a:p>
        </p:txBody>
      </p:sp>
      <p:sp>
        <p:nvSpPr>
          <p:cNvPr id="17" name="TextBox 16">
            <a:extLst>
              <a:ext uri="{FF2B5EF4-FFF2-40B4-BE49-F238E27FC236}">
                <a16:creationId xmlns:a16="http://schemas.microsoft.com/office/drawing/2014/main" id="{4A0A65B2-FBFC-A713-1C5D-8608EA6B0A30}"/>
              </a:ext>
            </a:extLst>
          </p:cNvPr>
          <p:cNvSpPr txBox="1"/>
          <p:nvPr/>
        </p:nvSpPr>
        <p:spPr>
          <a:xfrm>
            <a:off x="2003703" y="5201141"/>
            <a:ext cx="801176" cy="369332"/>
          </a:xfrm>
          <a:prstGeom prst="rect">
            <a:avLst/>
          </a:prstGeom>
          <a:solidFill>
            <a:sysClr val="window" lastClr="FFFFFF"/>
          </a:solidFill>
          <a:ln w="12700" cap="flat" cmpd="sng" algn="ctr">
            <a:solidFill>
              <a:sysClr val="windowText" lastClr="000000"/>
            </a:solidFill>
            <a:prstDash val="solid"/>
            <a:miter lim="800000"/>
          </a:ln>
          <a:effectLst/>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Dental</a:t>
            </a:r>
          </a:p>
        </p:txBody>
      </p:sp>
      <p:sp>
        <p:nvSpPr>
          <p:cNvPr id="18" name="Rectangle 17">
            <a:extLst>
              <a:ext uri="{FF2B5EF4-FFF2-40B4-BE49-F238E27FC236}">
                <a16:creationId xmlns:a16="http://schemas.microsoft.com/office/drawing/2014/main" id="{A1A0BDEC-7681-37AB-A864-8741FBAF9B8F}"/>
              </a:ext>
            </a:extLst>
          </p:cNvPr>
          <p:cNvSpPr/>
          <p:nvPr/>
        </p:nvSpPr>
        <p:spPr>
          <a:xfrm>
            <a:off x="3505152" y="150867"/>
            <a:ext cx="2155879" cy="5234940"/>
          </a:xfrm>
          <a:prstGeom prst="rect">
            <a:avLst/>
          </a:prstGeom>
          <a:solidFill>
            <a:srgbClr val="ED7D31">
              <a:lumMod val="60000"/>
              <a:lumOff val="40000"/>
              <a:alpha val="41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sym typeface="Calibri"/>
            </a:endParaRPr>
          </a:p>
        </p:txBody>
      </p:sp>
      <p:sp>
        <p:nvSpPr>
          <p:cNvPr id="19" name="TextBox 18">
            <a:extLst>
              <a:ext uri="{FF2B5EF4-FFF2-40B4-BE49-F238E27FC236}">
                <a16:creationId xmlns:a16="http://schemas.microsoft.com/office/drawing/2014/main" id="{937ABFC2-6391-2EEE-43D0-28855484C6E6}"/>
              </a:ext>
            </a:extLst>
          </p:cNvPr>
          <p:cNvSpPr txBox="1"/>
          <p:nvPr/>
        </p:nvSpPr>
        <p:spPr>
          <a:xfrm>
            <a:off x="3967956" y="5197530"/>
            <a:ext cx="1195373" cy="369332"/>
          </a:xfrm>
          <a:prstGeom prst="rect">
            <a:avLst/>
          </a:prstGeom>
          <a:solidFill>
            <a:sysClr val="window" lastClr="FFFFFF"/>
          </a:solidFill>
          <a:ln w="12700" cap="flat" cmpd="sng" algn="ctr">
            <a:solidFill>
              <a:sysClr val="windowText" lastClr="000000"/>
            </a:solidFill>
            <a:prstDash val="solid"/>
            <a:miter lim="800000"/>
          </a:ln>
          <a:effectLst/>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Radiology</a:t>
            </a:r>
          </a:p>
        </p:txBody>
      </p:sp>
      <p:sp>
        <p:nvSpPr>
          <p:cNvPr id="20" name="Rectangle 19">
            <a:extLst>
              <a:ext uri="{FF2B5EF4-FFF2-40B4-BE49-F238E27FC236}">
                <a16:creationId xmlns:a16="http://schemas.microsoft.com/office/drawing/2014/main" id="{E2F53040-384A-7697-DF77-DA91FFECB40F}"/>
              </a:ext>
            </a:extLst>
          </p:cNvPr>
          <p:cNvSpPr/>
          <p:nvPr/>
        </p:nvSpPr>
        <p:spPr>
          <a:xfrm>
            <a:off x="5626133" y="241395"/>
            <a:ext cx="2697478" cy="5234940"/>
          </a:xfrm>
          <a:prstGeom prst="rect">
            <a:avLst/>
          </a:prstGeom>
          <a:solidFill>
            <a:srgbClr val="5B9BD5">
              <a:alpha val="41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sym typeface="Calibri"/>
            </a:endParaRPr>
          </a:p>
        </p:txBody>
      </p:sp>
      <p:sp>
        <p:nvSpPr>
          <p:cNvPr id="21" name="TextBox 20">
            <a:extLst>
              <a:ext uri="{FF2B5EF4-FFF2-40B4-BE49-F238E27FC236}">
                <a16:creationId xmlns:a16="http://schemas.microsoft.com/office/drawing/2014/main" id="{7FF909CB-DF69-4049-2E2B-774C5A68EA63}"/>
              </a:ext>
            </a:extLst>
          </p:cNvPr>
          <p:cNvSpPr txBox="1"/>
          <p:nvPr/>
        </p:nvSpPr>
        <p:spPr>
          <a:xfrm>
            <a:off x="6478629" y="5285008"/>
            <a:ext cx="832318" cy="382653"/>
          </a:xfrm>
          <a:prstGeom prst="rect">
            <a:avLst/>
          </a:prstGeom>
          <a:solidFill>
            <a:sysClr val="window" lastClr="FFFFFF"/>
          </a:solidFill>
          <a:ln w="12700" cap="flat" cmpd="sng" algn="ctr">
            <a:solidFill>
              <a:sysClr val="windowText" lastClr="000000"/>
            </a:solidFill>
            <a:prstDash val="solid"/>
            <a:miter lim="800000"/>
          </a:ln>
          <a:effectLst/>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sym typeface="Calibri"/>
              </a:rPr>
              <a:t>MIAU</a:t>
            </a:r>
          </a:p>
        </p:txBody>
      </p:sp>
    </p:spTree>
    <p:extLst>
      <p:ext uri="{BB962C8B-B14F-4D97-AF65-F5344CB8AC3E}">
        <p14:creationId xmlns:p14="http://schemas.microsoft.com/office/powerpoint/2010/main" val="25653833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363912-652F-027B-EB26-B51EF0B7FB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4675FD2-90F7-6398-0ADD-AA5E996D66E3}"/>
              </a:ext>
            </a:extLst>
          </p:cNvPr>
          <p:cNvPicPr>
            <a:picLocks noChangeAspect="1"/>
          </p:cNvPicPr>
          <p:nvPr/>
        </p:nvPicPr>
        <p:blipFill>
          <a:blip r:embed="rId3"/>
          <a:srcRect l="5444" t="14836" r="1746"/>
          <a:stretch>
            <a:fillRect/>
          </a:stretch>
        </p:blipFill>
        <p:spPr>
          <a:xfrm>
            <a:off x="2841913" y="468888"/>
            <a:ext cx="8115300" cy="5920224"/>
          </a:xfrm>
          <a:prstGeom prst="rect">
            <a:avLst/>
          </a:prstGeom>
        </p:spPr>
      </p:pic>
    </p:spTree>
    <p:extLst>
      <p:ext uri="{BB962C8B-B14F-4D97-AF65-F5344CB8AC3E}">
        <p14:creationId xmlns:p14="http://schemas.microsoft.com/office/powerpoint/2010/main" val="395710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EEC085-99C2-444E-8AAD-CA2A9D9887B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B2042B6-545B-781E-4D45-D52F7CEF6AFF}"/>
              </a:ext>
            </a:extLst>
          </p:cNvPr>
          <p:cNvSpPr txBox="1">
            <a:spLocks/>
          </p:cNvSpPr>
          <p:nvPr/>
        </p:nvSpPr>
        <p:spPr>
          <a:xfrm>
            <a:off x="6671606" y="423944"/>
            <a:ext cx="4550577"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    2025/26 – Challenges</a:t>
            </a:r>
          </a:p>
        </p:txBody>
      </p:sp>
      <p:sp>
        <p:nvSpPr>
          <p:cNvPr id="3" name="Text Placeholder 4">
            <a:extLst>
              <a:ext uri="{FF2B5EF4-FFF2-40B4-BE49-F238E27FC236}">
                <a16:creationId xmlns:a16="http://schemas.microsoft.com/office/drawing/2014/main" id="{48278759-9D70-A13B-3C63-E83B14647010}"/>
              </a:ext>
            </a:extLst>
          </p:cNvPr>
          <p:cNvSpPr txBox="1">
            <a:spLocks/>
          </p:cNvSpPr>
          <p:nvPr/>
        </p:nvSpPr>
        <p:spPr>
          <a:xfrm>
            <a:off x="7121236" y="1151583"/>
            <a:ext cx="4810902"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This has been a year of great change for the organisation. It has been a year where we have continued to see improvement, but still face significant challenges, such 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Reducing the number of patients waiting a long time for treatment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Improving access to urgent and emergency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Investment in buildings and technology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Managing finances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a:rPr>
              <a:t>Long term sustainability of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sp>
        <p:nvSpPr>
          <p:cNvPr id="4" name="Text Placeholder 3">
            <a:extLst>
              <a:ext uri="{FF2B5EF4-FFF2-40B4-BE49-F238E27FC236}">
                <a16:creationId xmlns:a16="http://schemas.microsoft.com/office/drawing/2014/main" id="{43AF0E85-7E4D-8188-8B26-4F92393147E2}"/>
              </a:ext>
            </a:extLst>
          </p:cNvPr>
          <p:cNvSpPr txBox="1">
            <a:spLocks/>
          </p:cNvSpPr>
          <p:nvPr/>
        </p:nvSpPr>
        <p:spPr>
          <a:xfrm>
            <a:off x="2563510" y="393108"/>
            <a:ext cx="410809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2025/26 – </a:t>
            </a:r>
            <a:r>
              <a:rPr lang="en-US" b="1" dirty="0" err="1">
                <a:solidFill>
                  <a:prstClr val="white"/>
                </a:solidFill>
                <a:latin typeface="Arial" panose="020B0604020202020204" pitchFamily="34" charset="0"/>
                <a:cs typeface="Arial" panose="020B0604020202020204" pitchFamily="34" charset="0"/>
                <a:sym typeface="Calibri"/>
              </a:rPr>
              <a:t>Heriau</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5" name="Text Placeholder 4">
            <a:extLst>
              <a:ext uri="{FF2B5EF4-FFF2-40B4-BE49-F238E27FC236}">
                <a16:creationId xmlns:a16="http://schemas.microsoft.com/office/drawing/2014/main" id="{67EE287E-F71B-5226-EE3F-C7BF516A7CE8}"/>
              </a:ext>
            </a:extLst>
          </p:cNvPr>
          <p:cNvSpPr txBox="1"/>
          <p:nvPr/>
        </p:nvSpPr>
        <p:spPr>
          <a:xfrm>
            <a:off x="2212010" y="1006277"/>
            <a:ext cx="4459596" cy="437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Mae hon wedi bod yn flwyddyn o newid mawr i'r sefydliad. Mae wedi bod yn flwyddyn lle rydym ni wedi parhau i weld gwelliannau, ond rydym yn dal i wynebu heriau sylweddol, megis: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Lleihau nifer y cleifion sy'n aros yn hir am driniaeth</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Gwella mynediad at ofal brys a gofal mewn argyfwng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Buddsoddi mewn adeiladau a thechnoleg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Rheoli cyllid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y" sz="2200" b="0" i="0" u="none" strike="noStrike" kern="1200" cap="none" spc="0" normalizeH="0" baseline="0" noProof="0" dirty="0">
                <a:ln>
                  <a:noFill/>
                </a:ln>
                <a:solidFill>
                  <a:srgbClr val="FFFFFF"/>
                </a:solidFill>
                <a:effectLst/>
                <a:uLnTx/>
                <a:uFillTx/>
                <a:latin typeface="Arial"/>
                <a:ea typeface="+mn-ea"/>
                <a:cs typeface="+mn-cs"/>
                <a:sym typeface="Calibri"/>
              </a:rPr>
              <a:t>Cynaliadwyedd hirdymor gwasanaethau</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p:txBody>
      </p:sp>
    </p:spTree>
    <p:extLst>
      <p:ext uri="{BB962C8B-B14F-4D97-AF65-F5344CB8AC3E}">
        <p14:creationId xmlns:p14="http://schemas.microsoft.com/office/powerpoint/2010/main" val="115523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2E92389-01BB-5347-A3F4-DBB976E4F635}"/>
            </a:ext>
          </a:extLst>
        </p:cNvPr>
        <p:cNvGrpSpPr/>
        <p:nvPr/>
      </p:nvGrpSpPr>
      <p:grpSpPr>
        <a:xfrm>
          <a:off x="0" y="0"/>
          <a:ext cx="0" cy="0"/>
          <a:chOff x="0" y="0"/>
          <a:chExt cx="0" cy="0"/>
        </a:xfrm>
      </p:grpSpPr>
      <p:pic>
        <p:nvPicPr>
          <p:cNvPr id="2" name="Picture 1" descr="A building with a corner of the street&#10;&#10;AI-generated content may be incorrect.">
            <a:extLst>
              <a:ext uri="{FF2B5EF4-FFF2-40B4-BE49-F238E27FC236}">
                <a16:creationId xmlns:a16="http://schemas.microsoft.com/office/drawing/2014/main" id="{B2E7D2E9-E634-0E7D-17A0-0F159049E966}"/>
              </a:ext>
            </a:extLst>
          </p:cNvPr>
          <p:cNvPicPr>
            <a:picLocks noChangeAspect="1"/>
          </p:cNvPicPr>
          <p:nvPr/>
        </p:nvPicPr>
        <p:blipFill>
          <a:blip r:embed="rId3">
            <a:extLst>
              <a:ext uri="{28A0092B-C50C-407E-A947-70E740481C1C}">
                <a14:useLocalDpi xmlns:a14="http://schemas.microsoft.com/office/drawing/2010/main" val="0"/>
              </a:ext>
            </a:extLst>
          </a:blip>
          <a:srcRect t="17113" b="3676"/>
          <a:stretch>
            <a:fillRect/>
          </a:stretch>
        </p:blipFill>
        <p:spPr>
          <a:xfrm>
            <a:off x="21" y="1283"/>
            <a:ext cx="12191980" cy="6856718"/>
          </a:xfrm>
          <a:prstGeom prst="rect">
            <a:avLst/>
          </a:prstGeom>
        </p:spPr>
      </p:pic>
    </p:spTree>
    <p:extLst>
      <p:ext uri="{BB962C8B-B14F-4D97-AF65-F5344CB8AC3E}">
        <p14:creationId xmlns:p14="http://schemas.microsoft.com/office/powerpoint/2010/main" val="3649752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7B8A0A-68D6-23F0-6A01-80FE56483A85}"/>
            </a:ext>
          </a:extLst>
        </p:cNvPr>
        <p:cNvGrpSpPr/>
        <p:nvPr/>
      </p:nvGrpSpPr>
      <p:grpSpPr>
        <a:xfrm>
          <a:off x="0" y="0"/>
          <a:ext cx="0" cy="0"/>
          <a:chOff x="0" y="0"/>
          <a:chExt cx="0" cy="0"/>
        </a:xfrm>
      </p:grpSpPr>
      <p:pic>
        <p:nvPicPr>
          <p:cNvPr id="2" name="Picture 1" descr="A building with a lot of grass and a fence&#10;&#10;AI-generated content may be incorrect.">
            <a:extLst>
              <a:ext uri="{FF2B5EF4-FFF2-40B4-BE49-F238E27FC236}">
                <a16:creationId xmlns:a16="http://schemas.microsoft.com/office/drawing/2014/main" id="{901E6B1F-4446-C8AF-5641-5C89D12A24D8}"/>
              </a:ext>
            </a:extLst>
          </p:cNvPr>
          <p:cNvPicPr>
            <a:picLocks noChangeAspect="1"/>
          </p:cNvPicPr>
          <p:nvPr/>
        </p:nvPicPr>
        <p:blipFill>
          <a:blip r:embed="rId3">
            <a:extLst>
              <a:ext uri="{28A0092B-C50C-407E-A947-70E740481C1C}">
                <a14:useLocalDpi xmlns:a14="http://schemas.microsoft.com/office/drawing/2010/main" val="0"/>
              </a:ext>
            </a:extLst>
          </a:blip>
          <a:srcRect l="4001" r="11539"/>
          <a:stretch>
            <a:fillRect/>
          </a:stretch>
        </p:blipFill>
        <p:spPr>
          <a:xfrm>
            <a:off x="21" y="1283"/>
            <a:ext cx="12191980" cy="6856718"/>
          </a:xfrm>
          <a:prstGeom prst="rect">
            <a:avLst/>
          </a:prstGeom>
        </p:spPr>
      </p:pic>
    </p:spTree>
    <p:extLst>
      <p:ext uri="{BB962C8B-B14F-4D97-AF65-F5344CB8AC3E}">
        <p14:creationId xmlns:p14="http://schemas.microsoft.com/office/powerpoint/2010/main" val="2517871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8FC33B3-D6F5-F1B2-E714-B91A3DE52E2C}"/>
            </a:ext>
          </a:extLst>
        </p:cNvPr>
        <p:cNvGrpSpPr/>
        <p:nvPr/>
      </p:nvGrpSpPr>
      <p:grpSpPr>
        <a:xfrm>
          <a:off x="0" y="0"/>
          <a:ext cx="0" cy="0"/>
          <a:chOff x="0" y="0"/>
          <a:chExt cx="0" cy="0"/>
        </a:xfrm>
      </p:grpSpPr>
      <p:pic>
        <p:nvPicPr>
          <p:cNvPr id="2" name="Picture 1" descr="A building with a yellow truck&#10;&#10;AI-generated content may be incorrect.">
            <a:extLst>
              <a:ext uri="{FF2B5EF4-FFF2-40B4-BE49-F238E27FC236}">
                <a16:creationId xmlns:a16="http://schemas.microsoft.com/office/drawing/2014/main" id="{C9B0B414-E1E9-2D6D-ADBF-E2FB4CCEFE83}"/>
              </a:ext>
            </a:extLst>
          </p:cNvPr>
          <p:cNvPicPr>
            <a:picLocks noChangeAspect="1"/>
          </p:cNvPicPr>
          <p:nvPr/>
        </p:nvPicPr>
        <p:blipFill>
          <a:blip r:embed="rId3">
            <a:extLst>
              <a:ext uri="{28A0092B-C50C-407E-A947-70E740481C1C}">
                <a14:useLocalDpi xmlns:a14="http://schemas.microsoft.com/office/drawing/2010/main" val="0"/>
              </a:ext>
            </a:extLst>
          </a:blip>
          <a:srcRect l="25840" r="13268"/>
          <a:stretch>
            <a:fillRect/>
          </a:stretch>
        </p:blipFill>
        <p:spPr>
          <a:xfrm>
            <a:off x="-3048" y="-1"/>
            <a:ext cx="12188952" cy="6155419"/>
          </a:xfrm>
          <a:prstGeom prst="rect">
            <a:avLst/>
          </a:prstGeom>
        </p:spPr>
      </p:pic>
    </p:spTree>
    <p:extLst>
      <p:ext uri="{BB962C8B-B14F-4D97-AF65-F5344CB8AC3E}">
        <p14:creationId xmlns:p14="http://schemas.microsoft.com/office/powerpoint/2010/main" val="1486616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7D12D-2042-4F0E-8410-5C7C8551BCC5}"/>
              </a:ext>
            </a:extLst>
          </p:cNvPr>
          <p:cNvSpPr>
            <a:spLocks noGrp="1"/>
          </p:cNvSpPr>
          <p:nvPr>
            <p:ph type="ctrTitle"/>
          </p:nvPr>
        </p:nvSpPr>
        <p:spPr>
          <a:xfrm>
            <a:off x="2458928" y="483080"/>
            <a:ext cx="4735502" cy="5466271"/>
          </a:xfrm>
        </p:spPr>
        <p:txBody>
          <a:bodyPr>
            <a:normAutofit/>
          </a:bodyPr>
          <a:lstStyle/>
          <a:p>
            <a:pPr marL="0" marR="0" lvl="0" indent="0" defTabSz="914400" rtl="0" eaLnBrk="1" fontAlgn="auto" latinLnBrk="0" hangingPunct="0">
              <a:lnSpc>
                <a:spcPct val="100000"/>
              </a:lnSpc>
              <a:spcBef>
                <a:spcPts val="0"/>
              </a:spcBef>
              <a:spcAft>
                <a:spcPts val="0"/>
              </a:spcAft>
              <a:tabLst/>
              <a:defRPr/>
            </a:pPr>
            <a:r>
              <a:rPr kumimoji="0" lang="en-GB" sz="36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ePMA</a:t>
            </a:r>
            <a:br>
              <a:rPr kumimoji="0" lang="en-GB" sz="36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System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Electronig</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Rhagnodi</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Meddyginiaethau</a:t>
            </a: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b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Wedi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ei</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gyflwyno</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gan</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br>
              <a:rPr kumimoji="0" lang="en-GB" sz="1800" b="0" i="0" u="none" strike="noStrike" kern="0" cap="none" spc="0" normalizeH="0" baseline="0" noProof="0" dirty="0">
                <a:ln>
                  <a:noFill/>
                </a:ln>
                <a:solidFill>
                  <a:srgbClr val="000000"/>
                </a:solidFill>
                <a:effectLst/>
                <a:uLnTx/>
                <a:uFillTx/>
                <a:latin typeface="Calibri" panose="020F0502020204030204"/>
                <a:ea typeface="+mn-ea"/>
                <a:cs typeface="+mn-cs"/>
                <a:sym typeface="Calibri"/>
              </a:rPr>
            </a:b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Jane Brady,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Prif</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Swyddog</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Gwybodaeth</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Nyrsio</a:t>
            </a:r>
            <a:br>
              <a:rPr kumimoji="0" lang="en-GB" sz="1800" b="0"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b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Kate Davies,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Nyrs</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Arweiniol</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Gwybodeg</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a:t>
            </a:r>
            <a:br>
              <a:rPr kumimoji="0" lang="en-GB" sz="1800" b="0"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b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ar</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ran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tÎm</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panose="020F0502020204030204"/>
                <a:cs typeface="Calibri" panose="020F0502020204030204"/>
                <a:sym typeface="Calibri"/>
              </a:rPr>
              <a:t>ePMA</a:t>
            </a:r>
            <a:r>
              <a:rPr kumimoji="0" lang="en-GB" sz="1800" b="1" i="0" u="none" strike="noStrike" kern="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a:rPr>
              <a:t>) </a:t>
            </a:r>
            <a:br>
              <a:rPr kumimoji="0" lang="en-GB" sz="18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endParaRPr lang="en-GB" sz="800" dirty="0"/>
          </a:p>
        </p:txBody>
      </p:sp>
      <p:pic>
        <p:nvPicPr>
          <p:cNvPr id="4" name="Picture 3" descr="A group of people in a room&#10;&#10;AI-generated content may be incorrect.">
            <a:extLst>
              <a:ext uri="{FF2B5EF4-FFF2-40B4-BE49-F238E27FC236}">
                <a16:creationId xmlns:a16="http://schemas.microsoft.com/office/drawing/2014/main" id="{A10A995E-D62C-2416-80FE-90180E6D3993}"/>
              </a:ext>
            </a:extLst>
          </p:cNvPr>
          <p:cNvPicPr>
            <a:picLocks noChangeAspect="1"/>
          </p:cNvPicPr>
          <p:nvPr/>
        </p:nvPicPr>
        <p:blipFill>
          <a:blip r:embed="rId3"/>
          <a:stretch>
            <a:fillRect/>
          </a:stretch>
        </p:blipFill>
        <p:spPr>
          <a:xfrm>
            <a:off x="2679278" y="1820105"/>
            <a:ext cx="4294801" cy="2730777"/>
          </a:xfrm>
          <a:prstGeom prst="rect">
            <a:avLst/>
          </a:prstGeom>
          <a:ln>
            <a:noFill/>
          </a:ln>
          <a:effectLst>
            <a:softEdge rad="112500"/>
          </a:effectLst>
        </p:spPr>
      </p:pic>
      <p:sp>
        <p:nvSpPr>
          <p:cNvPr id="5" name="Title 1">
            <a:extLst>
              <a:ext uri="{FF2B5EF4-FFF2-40B4-BE49-F238E27FC236}">
                <a16:creationId xmlns:a16="http://schemas.microsoft.com/office/drawing/2014/main" id="{9E7147B5-448B-B89B-729E-F9B78014835B}"/>
              </a:ext>
            </a:extLst>
          </p:cNvPr>
          <p:cNvSpPr txBox="1">
            <a:spLocks/>
          </p:cNvSpPr>
          <p:nvPr/>
        </p:nvSpPr>
        <p:spPr>
          <a:xfrm>
            <a:off x="7548113" y="290423"/>
            <a:ext cx="4511615" cy="5658928"/>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36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ePMA</a:t>
            </a:r>
            <a:endParaRPr kumimoji="0" lang="en-US" sz="1800" b="0" i="0" u="none" strike="noStrike" kern="0" cap="none" spc="0" normalizeH="0" baseline="0" noProof="0" dirty="0">
              <a:ln>
                <a:noFill/>
              </a:ln>
              <a:solidFill>
                <a:srgbClr val="000000"/>
              </a:solidFill>
              <a:effectLst/>
              <a:uLnTx/>
              <a:uFillTx/>
              <a:latin typeface="Calibri" panose="020F0502020204030204"/>
              <a:ea typeface="+mj-ea"/>
              <a:cs typeface="+mj-cs"/>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Electronic Prescribing and Medications Administration</a:t>
            </a: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36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36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Presented by:</a:t>
            </a:r>
            <a:endParaRPr kumimoji="0" lang="en-GB" sz="18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Jane Brady, Chief Nursing Information Officer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Kate Davies, Lead Nurse Informatics </a:t>
            </a:r>
            <a:endParaRPr kumimoji="0" lang="en-GB" sz="18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(on behalf of the </a:t>
            </a:r>
            <a:r>
              <a:rPr kumimoji="0" lang="en-GB" sz="1800" b="1" i="0" u="none" strike="noStrike" kern="0" cap="none" spc="0" normalizeH="0" baseline="0" noProof="0" dirty="0" err="1">
                <a:ln>
                  <a:noFill/>
                </a:ln>
                <a:solidFill>
                  <a:srgbClr val="000000"/>
                </a:solidFill>
                <a:effectLst/>
                <a:uLnTx/>
                <a:uFillTx/>
                <a:latin typeface="Calibri" panose="020F0502020204030204"/>
                <a:ea typeface="Calibri"/>
                <a:cs typeface="Calibri"/>
                <a:sym typeface="Calibri"/>
              </a:rPr>
              <a:t>ePMA</a:t>
            </a:r>
            <a:r>
              <a:rPr kumimoji="0" lang="en-GB" sz="1800" b="1"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t> Team)</a:t>
            </a:r>
            <a:endParaRPr kumimoji="0" lang="en-GB" sz="18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br>
              <a:rPr kumimoji="0" lang="en-GB" sz="18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rPr>
            </a:br>
            <a:endParaRPr kumimoji="0" lang="en-GB" sz="8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pic>
        <p:nvPicPr>
          <p:cNvPr id="7" name="Picture 6" descr="A group of people sitting around a table with laptops&#10;&#10;AI-generated content may be incorrect.">
            <a:extLst>
              <a:ext uri="{FF2B5EF4-FFF2-40B4-BE49-F238E27FC236}">
                <a16:creationId xmlns:a16="http://schemas.microsoft.com/office/drawing/2014/main" id="{812D161A-647A-0B2B-3E13-A7933DB32759}"/>
              </a:ext>
            </a:extLst>
          </p:cNvPr>
          <p:cNvPicPr>
            <a:picLocks noChangeAspect="1"/>
          </p:cNvPicPr>
          <p:nvPr/>
        </p:nvPicPr>
        <p:blipFill>
          <a:blip r:embed="rId4"/>
          <a:stretch>
            <a:fillRect/>
          </a:stretch>
        </p:blipFill>
        <p:spPr>
          <a:xfrm>
            <a:off x="7426946" y="1820105"/>
            <a:ext cx="4632782" cy="2609560"/>
          </a:xfrm>
          <a:prstGeom prst="rect">
            <a:avLst/>
          </a:prstGeom>
          <a:ln>
            <a:noFill/>
          </a:ln>
          <a:effectLst>
            <a:softEdge rad="112500"/>
          </a:effectLst>
        </p:spPr>
      </p:pic>
    </p:spTree>
    <p:extLst>
      <p:ext uri="{BB962C8B-B14F-4D97-AF65-F5344CB8AC3E}">
        <p14:creationId xmlns:p14="http://schemas.microsoft.com/office/powerpoint/2010/main" val="4092150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9" name="Oval 38">
            <a:extLst>
              <a:ext uri="{FF2B5EF4-FFF2-40B4-BE49-F238E27FC236}">
                <a16:creationId xmlns:a16="http://schemas.microsoft.com/office/drawing/2014/main" id="{849A6A47-36BF-74DB-2565-AA44D927569D}"/>
              </a:ext>
            </a:extLst>
          </p:cNvPr>
          <p:cNvSpPr/>
          <p:nvPr/>
        </p:nvSpPr>
        <p:spPr>
          <a:xfrm>
            <a:off x="2467154" y="3888301"/>
            <a:ext cx="195709" cy="17104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1E10A4E2-8034-BDD7-3EE3-7FCBA2721B29}"/>
              </a:ext>
            </a:extLst>
          </p:cNvPr>
          <p:cNvSpPr/>
          <p:nvPr/>
        </p:nvSpPr>
        <p:spPr>
          <a:xfrm>
            <a:off x="2472191" y="5434007"/>
            <a:ext cx="195709" cy="17104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2" name="Straight Connector 41">
            <a:extLst>
              <a:ext uri="{FF2B5EF4-FFF2-40B4-BE49-F238E27FC236}">
                <a16:creationId xmlns:a16="http://schemas.microsoft.com/office/drawing/2014/main" id="{27D81887-1E24-24EF-AC84-872BFF1296F8}"/>
              </a:ext>
            </a:extLst>
          </p:cNvPr>
          <p:cNvCxnSpPr>
            <a:cxnSpLocks/>
          </p:cNvCxnSpPr>
          <p:nvPr/>
        </p:nvCxnSpPr>
        <p:spPr>
          <a:xfrm flipH="1">
            <a:off x="2562789" y="3898419"/>
            <a:ext cx="2220" cy="1706628"/>
          </a:xfrm>
          <a:prstGeom prst="line">
            <a:avLst/>
          </a:prstGeom>
          <a:ln w="28575">
            <a:solidFill>
              <a:schemeClr val="tx1"/>
            </a:solidFill>
          </a:ln>
        </p:spPr>
        <p:style>
          <a:lnRef idx="1">
            <a:schemeClr val="accent4"/>
          </a:lnRef>
          <a:fillRef idx="0">
            <a:schemeClr val="accent4"/>
          </a:fillRef>
          <a:effectRef idx="0">
            <a:schemeClr val="accent4"/>
          </a:effectRef>
          <a:fontRef idx="minor">
            <a:schemeClr val="tx1"/>
          </a:fontRef>
        </p:style>
      </p:cxnSp>
      <p:sp>
        <p:nvSpPr>
          <p:cNvPr id="6" name="Title 5">
            <a:extLst>
              <a:ext uri="{FF2B5EF4-FFF2-40B4-BE49-F238E27FC236}">
                <a16:creationId xmlns:a16="http://schemas.microsoft.com/office/drawing/2014/main" id="{F643FA07-B223-186E-9077-49D508C52177}"/>
              </a:ext>
            </a:extLst>
          </p:cNvPr>
          <p:cNvSpPr>
            <a:spLocks noGrp="1"/>
          </p:cNvSpPr>
          <p:nvPr>
            <p:ph type="ctrTitle"/>
          </p:nvPr>
        </p:nvSpPr>
        <p:spPr>
          <a:xfrm>
            <a:off x="2283124" y="95400"/>
            <a:ext cx="5161472" cy="49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pPr algn="ctr"/>
            <a:r>
              <a:rPr lang="en-GB" sz="3200" b="1"/>
              <a:t>EIN TAITH MYND YN FYW</a:t>
            </a:r>
          </a:p>
        </p:txBody>
      </p:sp>
      <p:sp>
        <p:nvSpPr>
          <p:cNvPr id="7" name="Rectangle 6">
            <a:extLst>
              <a:ext uri="{FF2B5EF4-FFF2-40B4-BE49-F238E27FC236}">
                <a16:creationId xmlns:a16="http://schemas.microsoft.com/office/drawing/2014/main" id="{7FF1E6E9-8173-D6E2-E379-2EFC12789039}"/>
              </a:ext>
            </a:extLst>
          </p:cNvPr>
          <p:cNvSpPr/>
          <p:nvPr/>
        </p:nvSpPr>
        <p:spPr>
          <a:xfrm>
            <a:off x="7237562" y="95400"/>
            <a:ext cx="4947180" cy="499822"/>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OUR GO-LIVE JOURNEY</a:t>
            </a:r>
          </a:p>
        </p:txBody>
      </p:sp>
      <p:pic>
        <p:nvPicPr>
          <p:cNvPr id="9" name="Graphic 8" descr="Flag with solid fill">
            <a:extLst>
              <a:ext uri="{FF2B5EF4-FFF2-40B4-BE49-F238E27FC236}">
                <a16:creationId xmlns:a16="http://schemas.microsoft.com/office/drawing/2014/main" id="{347200AF-D71A-050E-198C-FC9A755018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90933" y="835329"/>
            <a:ext cx="457438" cy="457438"/>
          </a:xfrm>
          <a:prstGeom prst="rect">
            <a:avLst/>
          </a:prstGeom>
        </p:spPr>
      </p:pic>
      <p:pic>
        <p:nvPicPr>
          <p:cNvPr id="11" name="Graphic 10" descr="Flag with solid fill">
            <a:extLst>
              <a:ext uri="{FF2B5EF4-FFF2-40B4-BE49-F238E27FC236}">
                <a16:creationId xmlns:a16="http://schemas.microsoft.com/office/drawing/2014/main" id="{0490D62A-8E6B-2D63-C3C5-10262B4ECB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44596" y="855581"/>
            <a:ext cx="457438" cy="457438"/>
          </a:xfrm>
          <a:prstGeom prst="rect">
            <a:avLst/>
          </a:prstGeom>
        </p:spPr>
      </p:pic>
      <p:pic>
        <p:nvPicPr>
          <p:cNvPr id="15" name="Picture 14">
            <a:extLst>
              <a:ext uri="{FF2B5EF4-FFF2-40B4-BE49-F238E27FC236}">
                <a16:creationId xmlns:a16="http://schemas.microsoft.com/office/drawing/2014/main" id="{DACD2646-25F1-9604-A25C-E90E33405387}"/>
              </a:ext>
            </a:extLst>
          </p:cNvPr>
          <p:cNvPicPr>
            <a:picLocks noChangeAspect="1"/>
          </p:cNvPicPr>
          <p:nvPr/>
        </p:nvPicPr>
        <p:blipFill>
          <a:blip r:embed="rId5"/>
          <a:stretch>
            <a:fillRect/>
          </a:stretch>
        </p:blipFill>
        <p:spPr>
          <a:xfrm>
            <a:off x="2283124" y="667559"/>
            <a:ext cx="4802271" cy="5969480"/>
          </a:xfrm>
          <a:prstGeom prst="rect">
            <a:avLst/>
          </a:prstGeom>
        </p:spPr>
      </p:pic>
      <p:pic>
        <p:nvPicPr>
          <p:cNvPr id="17" name="Picture 16">
            <a:extLst>
              <a:ext uri="{FF2B5EF4-FFF2-40B4-BE49-F238E27FC236}">
                <a16:creationId xmlns:a16="http://schemas.microsoft.com/office/drawing/2014/main" id="{6594E28F-99F7-F2BE-F4E7-2F2F5FF6CD09}"/>
              </a:ext>
            </a:extLst>
          </p:cNvPr>
          <p:cNvPicPr>
            <a:picLocks noChangeAspect="1"/>
          </p:cNvPicPr>
          <p:nvPr/>
        </p:nvPicPr>
        <p:blipFill>
          <a:blip r:embed="rId6"/>
          <a:stretch>
            <a:fillRect/>
          </a:stretch>
        </p:blipFill>
        <p:spPr>
          <a:xfrm>
            <a:off x="7325862" y="595222"/>
            <a:ext cx="4797968" cy="5974598"/>
          </a:xfrm>
          <a:prstGeom prst="rect">
            <a:avLst/>
          </a:prstGeom>
        </p:spPr>
      </p:pic>
      <p:sp>
        <p:nvSpPr>
          <p:cNvPr id="19" name="TextBox 18">
            <a:extLst>
              <a:ext uri="{FF2B5EF4-FFF2-40B4-BE49-F238E27FC236}">
                <a16:creationId xmlns:a16="http://schemas.microsoft.com/office/drawing/2014/main" id="{9194289D-6045-EA94-81B1-8FA9D77E6C54}"/>
              </a:ext>
            </a:extLst>
          </p:cNvPr>
          <p:cNvSpPr txBox="1"/>
          <p:nvPr/>
        </p:nvSpPr>
        <p:spPr>
          <a:xfrm>
            <a:off x="3048371" y="835329"/>
            <a:ext cx="205093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srgbClr val="3494BA">
                    <a:lumMod val="75000"/>
                  </a:srgbClr>
                </a:solidFill>
                <a:effectLst/>
                <a:uLnTx/>
                <a:uFillTx/>
                <a:latin typeface="Calibri" panose="020F0502020204030204"/>
                <a:ea typeface="+mn-ea"/>
                <a:cs typeface="+mn-cs"/>
              </a:rPr>
              <a:t>Camau</a:t>
            </a:r>
            <a:r>
              <a:rPr kumimoji="0" lang="en-GB" sz="2000" b="1" i="0" u="none" strike="noStrike" kern="1200" cap="none" spc="0" normalizeH="0" baseline="0" noProof="0" dirty="0">
                <a:ln>
                  <a:noFill/>
                </a:ln>
                <a:solidFill>
                  <a:srgbClr val="3494BA">
                    <a:lumMod val="75000"/>
                  </a:srgbClr>
                </a:solidFill>
                <a:effectLst/>
                <a:uLnTx/>
                <a:uFillTx/>
                <a:latin typeface="Calibri" panose="020F0502020204030204"/>
                <a:ea typeface="+mn-ea"/>
                <a:cs typeface="+mn-cs"/>
              </a:rPr>
              <a:t> </a:t>
            </a:r>
            <a:r>
              <a:rPr kumimoji="0" lang="en-GB" sz="2000" b="1" i="0" u="none" strike="noStrike" kern="1200" cap="none" spc="0" normalizeH="0" baseline="0" noProof="0" dirty="0" err="1">
                <a:ln>
                  <a:noFill/>
                </a:ln>
                <a:solidFill>
                  <a:srgbClr val="3494BA">
                    <a:lumMod val="75000"/>
                  </a:srgbClr>
                </a:solidFill>
                <a:effectLst/>
                <a:uLnTx/>
                <a:uFillTx/>
                <a:latin typeface="Calibri" panose="020F0502020204030204"/>
                <a:ea typeface="+mn-ea"/>
                <a:cs typeface="+mn-cs"/>
              </a:rPr>
              <a:t>Allweddol</a:t>
            </a:r>
            <a:endParaRPr kumimoji="0" lang="en-GB" sz="2000" b="1" i="0" u="none" strike="noStrike" kern="1200" cap="none" spc="0" normalizeH="0" baseline="0" noProof="0" dirty="0">
              <a:ln>
                <a:noFill/>
              </a:ln>
              <a:solidFill>
                <a:srgbClr val="3494BA">
                  <a:lumMod val="75000"/>
                </a:srgbClr>
              </a:solidFill>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6B9D1C28-7557-D40B-7EED-394D4FF6AA70}"/>
              </a:ext>
            </a:extLst>
          </p:cNvPr>
          <p:cNvPicPr>
            <a:picLocks noChangeAspect="1"/>
          </p:cNvPicPr>
          <p:nvPr/>
        </p:nvPicPr>
        <p:blipFill>
          <a:blip r:embed="rId7"/>
          <a:stretch>
            <a:fillRect/>
          </a:stretch>
        </p:blipFill>
        <p:spPr>
          <a:xfrm>
            <a:off x="2283124" y="1545178"/>
            <a:ext cx="4802271" cy="1797382"/>
          </a:xfrm>
          <a:prstGeom prst="rect">
            <a:avLst/>
          </a:prstGeom>
        </p:spPr>
      </p:pic>
      <p:pic>
        <p:nvPicPr>
          <p:cNvPr id="34" name="Graphic 33" descr="Hospital with solid fill">
            <a:extLst>
              <a:ext uri="{FF2B5EF4-FFF2-40B4-BE49-F238E27FC236}">
                <a16:creationId xmlns:a16="http://schemas.microsoft.com/office/drawing/2014/main" id="{85AE0483-42E3-87CA-7F6F-BAB7E018B0D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99000" y="5173798"/>
            <a:ext cx="524426" cy="524426"/>
          </a:xfrm>
          <a:prstGeom prst="rect">
            <a:avLst/>
          </a:prstGeom>
        </p:spPr>
      </p:pic>
      <p:pic>
        <p:nvPicPr>
          <p:cNvPr id="35" name="Graphic 34" descr="Hospital with solid fill">
            <a:extLst>
              <a:ext uri="{FF2B5EF4-FFF2-40B4-BE49-F238E27FC236}">
                <a16:creationId xmlns:a16="http://schemas.microsoft.com/office/drawing/2014/main" id="{FFED8E0E-AA7C-1149-973C-CB572E06D8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03883" y="4700454"/>
            <a:ext cx="524426" cy="524426"/>
          </a:xfrm>
          <a:prstGeom prst="rect">
            <a:avLst/>
          </a:prstGeom>
        </p:spPr>
      </p:pic>
      <p:pic>
        <p:nvPicPr>
          <p:cNvPr id="36" name="Graphic 35" descr="Hospital with solid fill">
            <a:extLst>
              <a:ext uri="{FF2B5EF4-FFF2-40B4-BE49-F238E27FC236}">
                <a16:creationId xmlns:a16="http://schemas.microsoft.com/office/drawing/2014/main" id="{E71C2FD5-FAAF-2991-5849-DB7E1F09DE5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99508" y="4179400"/>
            <a:ext cx="524426" cy="524426"/>
          </a:xfrm>
          <a:prstGeom prst="rect">
            <a:avLst/>
          </a:prstGeom>
        </p:spPr>
      </p:pic>
      <p:pic>
        <p:nvPicPr>
          <p:cNvPr id="37" name="Graphic 36" descr="Hospital with solid fill">
            <a:extLst>
              <a:ext uri="{FF2B5EF4-FFF2-40B4-BE49-F238E27FC236}">
                <a16:creationId xmlns:a16="http://schemas.microsoft.com/office/drawing/2014/main" id="{3BAFBBE9-1D3D-F45D-8D78-69061142BA7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00514" y="3652299"/>
            <a:ext cx="524426" cy="524426"/>
          </a:xfrm>
          <a:prstGeom prst="rect">
            <a:avLst/>
          </a:prstGeom>
        </p:spPr>
      </p:pic>
      <p:sp>
        <p:nvSpPr>
          <p:cNvPr id="38" name="Oval 37">
            <a:extLst>
              <a:ext uri="{FF2B5EF4-FFF2-40B4-BE49-F238E27FC236}">
                <a16:creationId xmlns:a16="http://schemas.microsoft.com/office/drawing/2014/main" id="{F4CE5E26-71FB-EC25-2C5A-10D45CD6064B}"/>
              </a:ext>
            </a:extLst>
          </p:cNvPr>
          <p:cNvSpPr/>
          <p:nvPr/>
        </p:nvSpPr>
        <p:spPr>
          <a:xfrm>
            <a:off x="2467154" y="4471735"/>
            <a:ext cx="195709" cy="17104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07D59A98-E966-A838-7C48-D33A969422F1}"/>
              </a:ext>
            </a:extLst>
          </p:cNvPr>
          <p:cNvSpPr/>
          <p:nvPr/>
        </p:nvSpPr>
        <p:spPr>
          <a:xfrm>
            <a:off x="2472191" y="4937647"/>
            <a:ext cx="195709" cy="17104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E37B6C32-101E-7ADB-401F-7E886F9C84CC}"/>
              </a:ext>
            </a:extLst>
          </p:cNvPr>
          <p:cNvSpPr txBox="1"/>
          <p:nvPr/>
        </p:nvSpPr>
        <p:spPr>
          <a:xfrm>
            <a:off x="3616590" y="3801549"/>
            <a:ext cx="3034376"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Heddfan</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10 </a:t>
            </a:r>
            <a:r>
              <a:rPr kumimoji="0" lang="en-GB" sz="1600" b="0" i="0" u="none" strike="noStrike" kern="1200" cap="none" spc="0" normalizeH="0" baseline="0" noProof="0" dirty="0" err="1">
                <a:ln>
                  <a:noFill/>
                </a:ln>
                <a:solidFill>
                  <a:prstClr val="white"/>
                </a:solidFill>
                <a:effectLst/>
                <a:uLnTx/>
                <a:uFillTx/>
                <a:latin typeface="Calibri" panose="020F0502020204030204"/>
                <a:ea typeface="+mn-ea"/>
                <a:cs typeface="+mn-cs"/>
              </a:rPr>
              <a:t>Rhagfyr</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2025</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767364B3-447C-2B38-9F2A-B6EA25EC354F}"/>
              </a:ext>
            </a:extLst>
          </p:cNvPr>
          <p:cNvSpPr txBox="1"/>
          <p:nvPr/>
        </p:nvSpPr>
        <p:spPr>
          <a:xfrm>
            <a:off x="3616590" y="4302458"/>
            <a:ext cx="3776472"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Dwyrain</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10 </a:t>
            </a:r>
            <a:r>
              <a:rPr kumimoji="0" lang="en-GB" sz="1600" b="0" i="0" u="none" strike="noStrike" kern="1200" cap="none" spc="0" normalizeH="0" baseline="0" noProof="0" dirty="0" err="1">
                <a:ln>
                  <a:noFill/>
                </a:ln>
                <a:solidFill>
                  <a:prstClr val="white"/>
                </a:solidFill>
                <a:effectLst/>
                <a:uLnTx/>
                <a:uFillTx/>
                <a:latin typeface="Calibri" panose="020F0502020204030204"/>
                <a:ea typeface="+mn-ea"/>
                <a:cs typeface="+mn-cs"/>
              </a:rPr>
              <a:t>Ionawr</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7DAA416A-3583-20F9-1365-8E24F2D3321F}"/>
              </a:ext>
            </a:extLst>
          </p:cNvPr>
          <p:cNvSpPr txBox="1"/>
          <p:nvPr/>
        </p:nvSpPr>
        <p:spPr>
          <a:xfrm>
            <a:off x="3588588" y="4835244"/>
            <a:ext cx="3776472"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Gorllewin</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7 </a:t>
            </a:r>
            <a:r>
              <a:rPr kumimoji="0" lang="en-GB" sz="1600" b="0" i="0" u="none" strike="noStrike" kern="1200" cap="none" spc="0" normalizeH="0" baseline="0" noProof="0" dirty="0" err="1">
                <a:ln>
                  <a:noFill/>
                </a:ln>
                <a:solidFill>
                  <a:prstClr val="white"/>
                </a:solidFill>
                <a:effectLst/>
                <a:uLnTx/>
                <a:uFillTx/>
                <a:latin typeface="Calibri" panose="020F0502020204030204"/>
                <a:ea typeface="+mn-ea"/>
                <a:cs typeface="+mn-cs"/>
              </a:rPr>
              <a:t>Chwefror</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7DBB1343-E222-5865-112E-2935BA4F9A60}"/>
              </a:ext>
            </a:extLst>
          </p:cNvPr>
          <p:cNvSpPr txBox="1"/>
          <p:nvPr/>
        </p:nvSpPr>
        <p:spPr>
          <a:xfrm>
            <a:off x="3581253" y="5322106"/>
            <a:ext cx="3776472"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Canolog</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  7 Mawrth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endParaRPr>
          </a:p>
        </p:txBody>
      </p:sp>
      <p:sp>
        <p:nvSpPr>
          <p:cNvPr id="52" name="TextBox 51">
            <a:extLst>
              <a:ext uri="{FF2B5EF4-FFF2-40B4-BE49-F238E27FC236}">
                <a16:creationId xmlns:a16="http://schemas.microsoft.com/office/drawing/2014/main" id="{AE8FBEBE-1859-12AD-7677-5BA282E81306}"/>
              </a:ext>
            </a:extLst>
          </p:cNvPr>
          <p:cNvSpPr txBox="1"/>
          <p:nvPr/>
        </p:nvSpPr>
        <p:spPr>
          <a:xfrm>
            <a:off x="7958471" y="835329"/>
            <a:ext cx="3776472" cy="4001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494BA">
                    <a:lumMod val="75000"/>
                  </a:srgbClr>
                </a:solidFill>
                <a:effectLst/>
                <a:uLnTx/>
                <a:uFillTx/>
                <a:latin typeface="Calibri" panose="020F0502020204030204"/>
                <a:ea typeface="+mn-ea"/>
                <a:cs typeface="+mn-cs"/>
              </a:rPr>
              <a:t>Key Milestones</a:t>
            </a:r>
          </a:p>
        </p:txBody>
      </p:sp>
      <p:pic>
        <p:nvPicPr>
          <p:cNvPr id="54" name="Picture 53">
            <a:extLst>
              <a:ext uri="{FF2B5EF4-FFF2-40B4-BE49-F238E27FC236}">
                <a16:creationId xmlns:a16="http://schemas.microsoft.com/office/drawing/2014/main" id="{AF08E1DA-8DA6-4C49-CBB2-97E7AD6C1324}"/>
              </a:ext>
            </a:extLst>
          </p:cNvPr>
          <p:cNvPicPr>
            <a:picLocks noChangeAspect="1"/>
          </p:cNvPicPr>
          <p:nvPr/>
        </p:nvPicPr>
        <p:blipFill>
          <a:blip r:embed="rId9"/>
          <a:stretch>
            <a:fillRect/>
          </a:stretch>
        </p:blipFill>
        <p:spPr>
          <a:xfrm>
            <a:off x="7453455" y="1522938"/>
            <a:ext cx="4569733" cy="1819622"/>
          </a:xfrm>
          <a:prstGeom prst="rect">
            <a:avLst/>
          </a:prstGeom>
        </p:spPr>
      </p:pic>
      <p:pic>
        <p:nvPicPr>
          <p:cNvPr id="55" name="Graphic 54" descr="Hospital with solid fill">
            <a:extLst>
              <a:ext uri="{FF2B5EF4-FFF2-40B4-BE49-F238E27FC236}">
                <a16:creationId xmlns:a16="http://schemas.microsoft.com/office/drawing/2014/main" id="{0DB5487C-E9CD-B287-CD63-310B364DDEA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49938" y="3745850"/>
            <a:ext cx="524426" cy="524426"/>
          </a:xfrm>
          <a:prstGeom prst="rect">
            <a:avLst/>
          </a:prstGeom>
        </p:spPr>
      </p:pic>
      <p:pic>
        <p:nvPicPr>
          <p:cNvPr id="56" name="Graphic 55" descr="Hospital with solid fill">
            <a:extLst>
              <a:ext uri="{FF2B5EF4-FFF2-40B4-BE49-F238E27FC236}">
                <a16:creationId xmlns:a16="http://schemas.microsoft.com/office/drawing/2014/main" id="{5D870E5C-6E36-EC59-132A-481D7BC5ABA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86224" y="4246838"/>
            <a:ext cx="524426" cy="524426"/>
          </a:xfrm>
          <a:prstGeom prst="rect">
            <a:avLst/>
          </a:prstGeom>
        </p:spPr>
      </p:pic>
      <p:pic>
        <p:nvPicPr>
          <p:cNvPr id="57" name="Graphic 56" descr="Hospital with solid fill">
            <a:extLst>
              <a:ext uri="{FF2B5EF4-FFF2-40B4-BE49-F238E27FC236}">
                <a16:creationId xmlns:a16="http://schemas.microsoft.com/office/drawing/2014/main" id="{02D706C2-8469-0E72-CB1E-858EF24F4E4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86224" y="4714170"/>
            <a:ext cx="524426" cy="524426"/>
          </a:xfrm>
          <a:prstGeom prst="rect">
            <a:avLst/>
          </a:prstGeom>
        </p:spPr>
      </p:pic>
      <p:pic>
        <p:nvPicPr>
          <p:cNvPr id="58" name="Graphic 57" descr="Hospital with solid fill">
            <a:extLst>
              <a:ext uri="{FF2B5EF4-FFF2-40B4-BE49-F238E27FC236}">
                <a16:creationId xmlns:a16="http://schemas.microsoft.com/office/drawing/2014/main" id="{1D0BBF8B-C2C2-28B0-2B3E-8EEB1660911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86594" y="5196531"/>
            <a:ext cx="524426" cy="524426"/>
          </a:xfrm>
          <a:prstGeom prst="rect">
            <a:avLst/>
          </a:prstGeom>
        </p:spPr>
      </p:pic>
      <p:pic>
        <p:nvPicPr>
          <p:cNvPr id="64" name="Picture 63">
            <a:extLst>
              <a:ext uri="{FF2B5EF4-FFF2-40B4-BE49-F238E27FC236}">
                <a16:creationId xmlns:a16="http://schemas.microsoft.com/office/drawing/2014/main" id="{B18F0D24-B2C2-04FE-4313-9BD5CCBFC301}"/>
              </a:ext>
            </a:extLst>
          </p:cNvPr>
          <p:cNvPicPr>
            <a:picLocks noChangeAspect="1"/>
          </p:cNvPicPr>
          <p:nvPr/>
        </p:nvPicPr>
        <p:blipFill>
          <a:blip r:embed="rId10"/>
          <a:stretch>
            <a:fillRect/>
          </a:stretch>
        </p:blipFill>
        <p:spPr>
          <a:xfrm>
            <a:off x="7837071" y="3887267"/>
            <a:ext cx="195089" cy="1767993"/>
          </a:xfrm>
          <a:prstGeom prst="rect">
            <a:avLst/>
          </a:prstGeom>
        </p:spPr>
      </p:pic>
      <p:sp>
        <p:nvSpPr>
          <p:cNvPr id="67" name="TextBox 66">
            <a:extLst>
              <a:ext uri="{FF2B5EF4-FFF2-40B4-BE49-F238E27FC236}">
                <a16:creationId xmlns:a16="http://schemas.microsoft.com/office/drawing/2014/main" id="{9CCF2752-4078-6323-C741-024FDDB5B3B5}"/>
              </a:ext>
            </a:extLst>
          </p:cNvPr>
          <p:cNvSpPr txBox="1"/>
          <p:nvPr/>
        </p:nvSpPr>
        <p:spPr>
          <a:xfrm>
            <a:off x="8956236" y="4387978"/>
            <a:ext cx="2778707"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East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10 January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TextBox 68">
            <a:extLst>
              <a:ext uri="{FF2B5EF4-FFF2-40B4-BE49-F238E27FC236}">
                <a16:creationId xmlns:a16="http://schemas.microsoft.com/office/drawing/2014/main" id="{69338F1A-D01B-2785-3E9D-7D858E65B67C}"/>
              </a:ext>
            </a:extLst>
          </p:cNvPr>
          <p:cNvSpPr txBox="1"/>
          <p:nvPr/>
        </p:nvSpPr>
        <p:spPr>
          <a:xfrm>
            <a:off x="8956236" y="3901663"/>
            <a:ext cx="3000633"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Heddfan</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 10 December 2025</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TextBox 70">
            <a:extLst>
              <a:ext uri="{FF2B5EF4-FFF2-40B4-BE49-F238E27FC236}">
                <a16:creationId xmlns:a16="http://schemas.microsoft.com/office/drawing/2014/main" id="{336F05BB-C92D-135B-4003-172F5310061E}"/>
              </a:ext>
            </a:extLst>
          </p:cNvPr>
          <p:cNvSpPr txBox="1"/>
          <p:nvPr/>
        </p:nvSpPr>
        <p:spPr>
          <a:xfrm>
            <a:off x="8956236" y="4874293"/>
            <a:ext cx="2910851"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West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7 February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TextBox 72">
            <a:extLst>
              <a:ext uri="{FF2B5EF4-FFF2-40B4-BE49-F238E27FC236}">
                <a16:creationId xmlns:a16="http://schemas.microsoft.com/office/drawing/2014/main" id="{5C1570AF-8B74-256F-650B-CA2CB3EB65BB}"/>
              </a:ext>
            </a:extLst>
          </p:cNvPr>
          <p:cNvSpPr txBox="1"/>
          <p:nvPr/>
        </p:nvSpPr>
        <p:spPr>
          <a:xfrm>
            <a:off x="8956236" y="5316706"/>
            <a:ext cx="2606050"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Central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  7 March 2026</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944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109CC2D-62C8-10D7-3342-9DFD963976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295506C-7B77-06F0-C063-577BF625488A}"/>
              </a:ext>
            </a:extLst>
          </p:cNvPr>
          <p:cNvSpPr>
            <a:spLocks noGrp="1"/>
          </p:cNvSpPr>
          <p:nvPr>
            <p:ph type="ctrTitle"/>
          </p:nvPr>
        </p:nvSpPr>
        <p:spPr>
          <a:xfrm>
            <a:off x="2283124" y="95400"/>
            <a:ext cx="5161472" cy="49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r>
              <a:rPr lang="en-GB" sz="3200" b="1" dirty="0">
                <a:ea typeface="Calibri"/>
                <a:cs typeface="Calibri"/>
              </a:rPr>
              <a:t>BETH WNAETHOM GYFLAWNI</a:t>
            </a:r>
          </a:p>
        </p:txBody>
      </p:sp>
      <p:sp>
        <p:nvSpPr>
          <p:cNvPr id="7" name="Rectangle 6">
            <a:extLst>
              <a:ext uri="{FF2B5EF4-FFF2-40B4-BE49-F238E27FC236}">
                <a16:creationId xmlns:a16="http://schemas.microsoft.com/office/drawing/2014/main" id="{BB4FB956-9D13-76F6-CBEF-A28E2EBFB897}"/>
              </a:ext>
            </a:extLst>
          </p:cNvPr>
          <p:cNvSpPr/>
          <p:nvPr/>
        </p:nvSpPr>
        <p:spPr>
          <a:xfrm>
            <a:off x="7237562" y="95400"/>
            <a:ext cx="4947180" cy="499822"/>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Calibri"/>
                <a:cs typeface="Calibri"/>
              </a:rPr>
              <a:t>WHAT WE ACHIEVED</a:t>
            </a:r>
          </a:p>
        </p:txBody>
      </p:sp>
      <p:pic>
        <p:nvPicPr>
          <p:cNvPr id="3" name="Picture 2">
            <a:extLst>
              <a:ext uri="{FF2B5EF4-FFF2-40B4-BE49-F238E27FC236}">
                <a16:creationId xmlns:a16="http://schemas.microsoft.com/office/drawing/2014/main" id="{E2233148-099F-88B5-8D83-00C1FC8C4E3C}"/>
              </a:ext>
            </a:extLst>
          </p:cNvPr>
          <p:cNvPicPr>
            <a:picLocks noChangeAspect="1"/>
          </p:cNvPicPr>
          <p:nvPr/>
        </p:nvPicPr>
        <p:blipFill>
          <a:blip r:embed="rId3"/>
          <a:stretch>
            <a:fillRect/>
          </a:stretch>
        </p:blipFill>
        <p:spPr>
          <a:xfrm>
            <a:off x="2420983" y="740228"/>
            <a:ext cx="4697912" cy="5904412"/>
          </a:xfrm>
          <a:prstGeom prst="rect">
            <a:avLst/>
          </a:prstGeom>
        </p:spPr>
      </p:pic>
      <p:pic>
        <p:nvPicPr>
          <p:cNvPr id="5" name="Picture 4">
            <a:extLst>
              <a:ext uri="{FF2B5EF4-FFF2-40B4-BE49-F238E27FC236}">
                <a16:creationId xmlns:a16="http://schemas.microsoft.com/office/drawing/2014/main" id="{682C2060-1B65-997D-909E-FF6F17A669EE}"/>
              </a:ext>
            </a:extLst>
          </p:cNvPr>
          <p:cNvPicPr>
            <a:picLocks noChangeAspect="1"/>
          </p:cNvPicPr>
          <p:nvPr/>
        </p:nvPicPr>
        <p:blipFill>
          <a:blip r:embed="rId4"/>
          <a:stretch>
            <a:fillRect/>
          </a:stretch>
        </p:blipFill>
        <p:spPr>
          <a:xfrm>
            <a:off x="7360940" y="737104"/>
            <a:ext cx="4700423" cy="5907536"/>
          </a:xfrm>
          <a:prstGeom prst="rect">
            <a:avLst/>
          </a:prstGeom>
        </p:spPr>
      </p:pic>
      <p:pic>
        <p:nvPicPr>
          <p:cNvPr id="10" name="Graphic 9" descr="Hospital with solid fill">
            <a:extLst>
              <a:ext uri="{FF2B5EF4-FFF2-40B4-BE49-F238E27FC236}">
                <a16:creationId xmlns:a16="http://schemas.microsoft.com/office/drawing/2014/main" id="{CC86AC1E-48F9-00B9-830B-938FED4B3BD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46960" y="595222"/>
            <a:ext cx="805543" cy="769258"/>
          </a:xfrm>
          <a:prstGeom prst="rect">
            <a:avLst/>
          </a:prstGeom>
        </p:spPr>
      </p:pic>
      <p:pic>
        <p:nvPicPr>
          <p:cNvPr id="13" name="Graphic 12" descr="Sleep with solid fill">
            <a:extLst>
              <a:ext uri="{FF2B5EF4-FFF2-40B4-BE49-F238E27FC236}">
                <a16:creationId xmlns:a16="http://schemas.microsoft.com/office/drawing/2014/main" id="{5900C652-F49E-AF5C-1948-406C51F2D9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46960" y="1476044"/>
            <a:ext cx="805543" cy="776515"/>
          </a:xfrm>
          <a:prstGeom prst="rect">
            <a:avLst/>
          </a:prstGeom>
        </p:spPr>
      </p:pic>
      <p:pic>
        <p:nvPicPr>
          <p:cNvPr id="16" name="Graphic 15" descr="Open hand with solid fill">
            <a:extLst>
              <a:ext uri="{FF2B5EF4-FFF2-40B4-BE49-F238E27FC236}">
                <a16:creationId xmlns:a16="http://schemas.microsoft.com/office/drawing/2014/main" id="{A5290E0E-D5BF-F460-6FD3-03E7D730B4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92531" y="2188920"/>
            <a:ext cx="914400" cy="914400"/>
          </a:xfrm>
          <a:prstGeom prst="rect">
            <a:avLst/>
          </a:prstGeom>
        </p:spPr>
      </p:pic>
      <p:pic>
        <p:nvPicPr>
          <p:cNvPr id="20" name="Graphic 19" descr="Doctor female with solid fill">
            <a:extLst>
              <a:ext uri="{FF2B5EF4-FFF2-40B4-BE49-F238E27FC236}">
                <a16:creationId xmlns:a16="http://schemas.microsoft.com/office/drawing/2014/main" id="{43F9CB29-9C57-EBB7-8653-10BDFE964B2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90503" y="2870954"/>
            <a:ext cx="762000" cy="754743"/>
          </a:xfrm>
          <a:prstGeom prst="rect">
            <a:avLst/>
          </a:prstGeom>
        </p:spPr>
      </p:pic>
      <p:pic>
        <p:nvPicPr>
          <p:cNvPr id="22" name="Graphic 21" descr="Sling with solid fill">
            <a:extLst>
              <a:ext uri="{FF2B5EF4-FFF2-40B4-BE49-F238E27FC236}">
                <a16:creationId xmlns:a16="http://schemas.microsoft.com/office/drawing/2014/main" id="{560159F5-6836-306C-423B-2C2DD7F862D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372360" y="3624076"/>
            <a:ext cx="798286" cy="798286"/>
          </a:xfrm>
          <a:prstGeom prst="rect">
            <a:avLst/>
          </a:prstGeom>
        </p:spPr>
      </p:pic>
      <p:sp>
        <p:nvSpPr>
          <p:cNvPr id="24" name="TextBox 23">
            <a:extLst>
              <a:ext uri="{FF2B5EF4-FFF2-40B4-BE49-F238E27FC236}">
                <a16:creationId xmlns:a16="http://schemas.microsoft.com/office/drawing/2014/main" id="{1288B7D9-7D2E-91B9-536B-F49E21907342}"/>
              </a:ext>
            </a:extLst>
          </p:cNvPr>
          <p:cNvSpPr txBox="1"/>
          <p:nvPr/>
        </p:nvSpPr>
        <p:spPr>
          <a:xfrm>
            <a:off x="3170646" y="652501"/>
            <a:ext cx="435186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Yn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fyw</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ar</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draws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ardaloedd</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cleifion</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mewnol</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acÍwt</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cymunedol</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ac iechyd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meddwl</a:t>
            </a:r>
            <a:endPar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endParaRPr>
          </a:p>
        </p:txBody>
      </p:sp>
      <p:sp>
        <p:nvSpPr>
          <p:cNvPr id="27" name="TextBox 26">
            <a:extLst>
              <a:ext uri="{FF2B5EF4-FFF2-40B4-BE49-F238E27FC236}">
                <a16:creationId xmlns:a16="http://schemas.microsoft.com/office/drawing/2014/main" id="{73E92E1F-B116-3C54-A229-B7765EC6033E}"/>
              </a:ext>
            </a:extLst>
          </p:cNvPr>
          <p:cNvSpPr txBox="1"/>
          <p:nvPr/>
        </p:nvSpPr>
        <p:spPr>
          <a:xfrm>
            <a:off x="3182983" y="1602691"/>
            <a:ext cx="425516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2141</a:t>
            </a:r>
            <a:r>
              <a:rPr kumimoji="0" lang="en-GB" sz="2800" b="1"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Gwelyau &amp; </a:t>
            </a: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106</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Wardiau</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7EB85181-6578-FE2A-96BD-38D1718F3637}"/>
              </a:ext>
            </a:extLst>
          </p:cNvPr>
          <p:cNvSpPr txBox="1"/>
          <p:nvPr/>
        </p:nvSpPr>
        <p:spPr>
          <a:xfrm>
            <a:off x="3152503" y="2348036"/>
            <a:ext cx="41656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Cefnogi</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dros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140</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feysydd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clinigol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A9A3F86-DCA7-B954-C9F8-B70934D87218}"/>
              </a:ext>
            </a:extLst>
          </p:cNvPr>
          <p:cNvSpPr txBox="1"/>
          <p:nvPr/>
        </p:nvSpPr>
        <p:spPr>
          <a:xfrm>
            <a:off x="3153711" y="2890566"/>
            <a:ext cx="4368800"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Ei </a:t>
            </a:r>
            <a:r>
              <a:rPr kumimoji="0" lang="en-US"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ddefnyddio</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gan</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dros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 7,000 o staff </a:t>
            </a:r>
            <a:r>
              <a:rPr kumimoji="0" lang="en-US" sz="2000" b="0" i="0" u="none" strike="noStrike" kern="1200" cap="none" spc="0" normalizeH="0" baseline="0" noProof="0" dirty="0" err="1">
                <a:ln>
                  <a:noFill/>
                </a:ln>
                <a:solidFill>
                  <a:prstClr val="white"/>
                </a:solidFill>
                <a:effectLst/>
                <a:uLnTx/>
                <a:uFillTx/>
                <a:latin typeface="Calibri" panose="020F0502020204030204"/>
                <a:ea typeface="Calibri"/>
                <a:cs typeface="Calibri"/>
              </a:rPr>
              <a:t>clinigol</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1950F44B-D5B3-3ED3-052C-D2B5C05C06CF}"/>
              </a:ext>
            </a:extLst>
          </p:cNvPr>
          <p:cNvSpPr txBox="1"/>
          <p:nvPr/>
        </p:nvSpPr>
        <p:spPr>
          <a:xfrm>
            <a:off x="3152503" y="3690872"/>
            <a:ext cx="396965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Mwy</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na</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43,000 o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gleifion</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wedi</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cael</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ei</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gefnogi</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ers</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y </a:t>
            </a:r>
            <a:r>
              <a:rPr kumimoji="0" lang="en-US" sz="2000" b="0" i="0" u="none" strike="noStrike" kern="1200" cap="none" spc="0" normalizeH="0" baseline="0" noProof="0" dirty="0" err="1">
                <a:ln>
                  <a:noFill/>
                </a:ln>
                <a:solidFill>
                  <a:prstClr val="white"/>
                </a:solidFill>
                <a:effectLst/>
                <a:uLnTx/>
                <a:uFillTx/>
                <a:latin typeface="Calibri"/>
                <a:ea typeface="Calibri"/>
                <a:cs typeface="Calibri"/>
              </a:rPr>
              <a:t>gweithrediad</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5" name="Picture 44" descr="A group of people sitting in chairs in a room with a person standing in front of a projector screen&#10;&#10;AI-generated content may be incorrect.">
            <a:extLst>
              <a:ext uri="{FF2B5EF4-FFF2-40B4-BE49-F238E27FC236}">
                <a16:creationId xmlns:a16="http://schemas.microsoft.com/office/drawing/2014/main" id="{81D53606-2DA6-7153-08F1-269CDFF5D003}"/>
              </a:ext>
            </a:extLst>
          </p:cNvPr>
          <p:cNvPicPr>
            <a:picLocks noChangeAspect="1"/>
          </p:cNvPicPr>
          <p:nvPr/>
        </p:nvPicPr>
        <p:blipFill>
          <a:blip r:embed="rId10"/>
          <a:stretch>
            <a:fillRect/>
          </a:stretch>
        </p:blipFill>
        <p:spPr>
          <a:xfrm>
            <a:off x="2221775" y="4848099"/>
            <a:ext cx="1676401" cy="1248229"/>
          </a:xfrm>
          <a:prstGeom prst="rect">
            <a:avLst/>
          </a:prstGeom>
        </p:spPr>
      </p:pic>
      <p:pic>
        <p:nvPicPr>
          <p:cNvPr id="60" name="Picture 59" descr="A group of people standing in front of a glass door&#10;&#10;AI-generated content may be incorrect.">
            <a:extLst>
              <a:ext uri="{FF2B5EF4-FFF2-40B4-BE49-F238E27FC236}">
                <a16:creationId xmlns:a16="http://schemas.microsoft.com/office/drawing/2014/main" id="{6F2210CC-D0BD-FC27-85A9-08060F02DB42}"/>
              </a:ext>
            </a:extLst>
          </p:cNvPr>
          <p:cNvPicPr>
            <a:picLocks noChangeAspect="1"/>
          </p:cNvPicPr>
          <p:nvPr/>
        </p:nvPicPr>
        <p:blipFill>
          <a:blip r:embed="rId11"/>
          <a:stretch>
            <a:fillRect/>
          </a:stretch>
        </p:blipFill>
        <p:spPr>
          <a:xfrm>
            <a:off x="3927188" y="4840841"/>
            <a:ext cx="1676967" cy="1262743"/>
          </a:xfrm>
          <a:prstGeom prst="rect">
            <a:avLst/>
          </a:prstGeom>
        </p:spPr>
      </p:pic>
      <p:pic>
        <p:nvPicPr>
          <p:cNvPr id="62" name="Picture 61" descr="A group of people holding up signs&#10;&#10;AI-generated content may be incorrect.">
            <a:extLst>
              <a:ext uri="{FF2B5EF4-FFF2-40B4-BE49-F238E27FC236}">
                <a16:creationId xmlns:a16="http://schemas.microsoft.com/office/drawing/2014/main" id="{85665B88-D6C5-6D08-C4FF-5899F9703B32}"/>
              </a:ext>
            </a:extLst>
          </p:cNvPr>
          <p:cNvPicPr>
            <a:picLocks noChangeAspect="1"/>
          </p:cNvPicPr>
          <p:nvPr/>
        </p:nvPicPr>
        <p:blipFill>
          <a:blip r:embed="rId12"/>
          <a:srcRect t="5498" r="2145" b="10579"/>
          <a:stretch>
            <a:fillRect/>
          </a:stretch>
        </p:blipFill>
        <p:spPr>
          <a:xfrm>
            <a:off x="5646714" y="4848099"/>
            <a:ext cx="1692807" cy="1259180"/>
          </a:xfrm>
          <a:prstGeom prst="rect">
            <a:avLst/>
          </a:prstGeom>
        </p:spPr>
      </p:pic>
      <p:pic>
        <p:nvPicPr>
          <p:cNvPr id="68" name="Graphic 67" descr="Hospital with solid fill">
            <a:extLst>
              <a:ext uri="{FF2B5EF4-FFF2-40B4-BE49-F238E27FC236}">
                <a16:creationId xmlns:a16="http://schemas.microsoft.com/office/drawing/2014/main" id="{F2485106-666B-3FCB-E3E5-6931EC41E8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37562" y="562168"/>
            <a:ext cx="805543" cy="769258"/>
          </a:xfrm>
          <a:prstGeom prst="rect">
            <a:avLst/>
          </a:prstGeom>
        </p:spPr>
      </p:pic>
      <p:pic>
        <p:nvPicPr>
          <p:cNvPr id="72" name="Graphic 71" descr="Sleep with solid fill">
            <a:extLst>
              <a:ext uri="{FF2B5EF4-FFF2-40B4-BE49-F238E27FC236}">
                <a16:creationId xmlns:a16="http://schemas.microsoft.com/office/drawing/2014/main" id="{686FC667-94FB-3CCB-4C7C-20CA1730C24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37561" y="1273976"/>
            <a:ext cx="805543" cy="776515"/>
          </a:xfrm>
          <a:prstGeom prst="rect">
            <a:avLst/>
          </a:prstGeom>
        </p:spPr>
      </p:pic>
      <p:pic>
        <p:nvPicPr>
          <p:cNvPr id="75" name="Graphic 74" descr="Open hand with solid fill">
            <a:extLst>
              <a:ext uri="{FF2B5EF4-FFF2-40B4-BE49-F238E27FC236}">
                <a16:creationId xmlns:a16="http://schemas.microsoft.com/office/drawing/2014/main" id="{C12B3B6D-8392-9B39-BBC3-A1A0BA3814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92918" y="1840506"/>
            <a:ext cx="914400" cy="914400"/>
          </a:xfrm>
          <a:prstGeom prst="rect">
            <a:avLst/>
          </a:prstGeom>
        </p:spPr>
      </p:pic>
      <p:pic>
        <p:nvPicPr>
          <p:cNvPr id="77" name="Graphic 76" descr="Doctor female with solid fill">
            <a:extLst>
              <a:ext uri="{FF2B5EF4-FFF2-40B4-BE49-F238E27FC236}">
                <a16:creationId xmlns:a16="http://schemas.microsoft.com/office/drawing/2014/main" id="{95684C4A-797D-BA08-AC61-52267808B76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47347" y="2587363"/>
            <a:ext cx="762000" cy="754743"/>
          </a:xfrm>
          <a:prstGeom prst="rect">
            <a:avLst/>
          </a:prstGeom>
        </p:spPr>
      </p:pic>
      <p:pic>
        <p:nvPicPr>
          <p:cNvPr id="79" name="Graphic 78" descr="Sling with solid fill">
            <a:extLst>
              <a:ext uri="{FF2B5EF4-FFF2-40B4-BE49-F238E27FC236}">
                <a16:creationId xmlns:a16="http://schemas.microsoft.com/office/drawing/2014/main" id="{918CD7E1-4C81-7455-8BFA-B8F1BF4D94D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46746" y="3411307"/>
            <a:ext cx="798286" cy="798286"/>
          </a:xfrm>
          <a:prstGeom prst="rect">
            <a:avLst/>
          </a:prstGeom>
        </p:spPr>
      </p:pic>
      <p:sp>
        <p:nvSpPr>
          <p:cNvPr id="81" name="TextBox 80">
            <a:extLst>
              <a:ext uri="{FF2B5EF4-FFF2-40B4-BE49-F238E27FC236}">
                <a16:creationId xmlns:a16="http://schemas.microsoft.com/office/drawing/2014/main" id="{48D06339-BC20-EB3C-1DC8-6230F39D6260}"/>
              </a:ext>
            </a:extLst>
          </p:cNvPr>
          <p:cNvSpPr txBox="1"/>
          <p:nvPr/>
        </p:nvSpPr>
        <p:spPr>
          <a:xfrm>
            <a:off x="8144219" y="650064"/>
            <a:ext cx="408516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Live across acute, community and mental health inpatient areas</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DA28A786-EEF2-F68B-C7EF-FC6EA1AB39A9}"/>
              </a:ext>
            </a:extLst>
          </p:cNvPr>
          <p:cNvSpPr txBox="1"/>
          <p:nvPr/>
        </p:nvSpPr>
        <p:spPr>
          <a:xfrm>
            <a:off x="8132066" y="1359436"/>
            <a:ext cx="41680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2141</a:t>
            </a:r>
            <a:r>
              <a:rPr kumimoji="0" lang="en-GB" sz="2800" b="1"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Beds &amp; </a:t>
            </a: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106</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rPr>
              <a:t> Wards</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5" name="TextBox 84">
            <a:extLst>
              <a:ext uri="{FF2B5EF4-FFF2-40B4-BE49-F238E27FC236}">
                <a16:creationId xmlns:a16="http://schemas.microsoft.com/office/drawing/2014/main" id="{52751BCE-5A10-EB30-A02A-FD9C24F8B58E}"/>
              </a:ext>
            </a:extLst>
          </p:cNvPr>
          <p:cNvSpPr txBox="1"/>
          <p:nvPr/>
        </p:nvSpPr>
        <p:spPr>
          <a:xfrm>
            <a:off x="8122940" y="1965982"/>
            <a:ext cx="41656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Calibri"/>
                <a:cs typeface="Calibri"/>
              </a:rPr>
              <a:t>Supporting over </a:t>
            </a:r>
            <a:r>
              <a:rPr kumimoji="0" lang="en-US" sz="2000" b="1" i="0" u="none" strike="noStrike" kern="1200" cap="none" spc="0" normalizeH="0" baseline="0" noProof="0" dirty="0">
                <a:ln>
                  <a:noFill/>
                </a:ln>
                <a:solidFill>
                  <a:prstClr val="white"/>
                </a:solidFill>
                <a:effectLst/>
                <a:uLnTx/>
                <a:uFillTx/>
                <a:latin typeface="Calibri"/>
                <a:ea typeface="Calibri"/>
                <a:cs typeface="Calibri"/>
              </a:rPr>
              <a:t>140</a:t>
            </a:r>
            <a:r>
              <a:rPr kumimoji="0" lang="en-US" sz="2000" b="0" i="0" u="none" strike="noStrike" kern="1200" cap="none" spc="0" normalizeH="0" baseline="0" noProof="0" dirty="0">
                <a:ln>
                  <a:noFill/>
                </a:ln>
                <a:solidFill>
                  <a:prstClr val="white"/>
                </a:solidFill>
                <a:effectLst/>
                <a:uLnTx/>
                <a:uFillTx/>
                <a:latin typeface="Calibri"/>
                <a:ea typeface="Calibri"/>
                <a:cs typeface="Calibri"/>
              </a:rPr>
              <a:t> clinical areas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7" name="TextBox 86">
            <a:extLst>
              <a:ext uri="{FF2B5EF4-FFF2-40B4-BE49-F238E27FC236}">
                <a16:creationId xmlns:a16="http://schemas.microsoft.com/office/drawing/2014/main" id="{62ADE55E-F976-254B-707B-6848357626C3}"/>
              </a:ext>
            </a:extLst>
          </p:cNvPr>
          <p:cNvSpPr txBox="1"/>
          <p:nvPr/>
        </p:nvSpPr>
        <p:spPr>
          <a:xfrm>
            <a:off x="8063785" y="2686590"/>
            <a:ext cx="41656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Used by over 7,000 clinical staff</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1" name="Picture 90" descr="A group of people in a room&#10;&#10;AI-generated content may be incorrect.">
            <a:extLst>
              <a:ext uri="{FF2B5EF4-FFF2-40B4-BE49-F238E27FC236}">
                <a16:creationId xmlns:a16="http://schemas.microsoft.com/office/drawing/2014/main" id="{302D5EE5-A0FF-7DAE-6C95-0950594E8896}"/>
              </a:ext>
            </a:extLst>
          </p:cNvPr>
          <p:cNvPicPr>
            <a:picLocks noChangeAspect="1"/>
          </p:cNvPicPr>
          <p:nvPr/>
        </p:nvPicPr>
        <p:blipFill>
          <a:blip r:embed="rId13"/>
          <a:srcRect t="24944" r="547" b="159"/>
          <a:stretch>
            <a:fillRect/>
          </a:stretch>
        </p:blipFill>
        <p:spPr>
          <a:xfrm>
            <a:off x="7444596" y="4561816"/>
            <a:ext cx="1445202" cy="1531467"/>
          </a:xfrm>
          <a:prstGeom prst="rect">
            <a:avLst/>
          </a:prstGeom>
        </p:spPr>
      </p:pic>
      <p:pic>
        <p:nvPicPr>
          <p:cNvPr id="93" name="Picture 92" descr="A group of people in scrubs standing in front of a computer&#10;&#10;AI-generated content may be incorrect.">
            <a:extLst>
              <a:ext uri="{FF2B5EF4-FFF2-40B4-BE49-F238E27FC236}">
                <a16:creationId xmlns:a16="http://schemas.microsoft.com/office/drawing/2014/main" id="{654E70C0-246A-C35C-E7E2-6D6E3852DC16}"/>
              </a:ext>
            </a:extLst>
          </p:cNvPr>
          <p:cNvPicPr>
            <a:picLocks noChangeAspect="1"/>
          </p:cNvPicPr>
          <p:nvPr/>
        </p:nvPicPr>
        <p:blipFill>
          <a:blip r:embed="rId14"/>
          <a:srcRect l="547" t="7512" r="1564" b="-322"/>
          <a:stretch>
            <a:fillRect/>
          </a:stretch>
        </p:blipFill>
        <p:spPr>
          <a:xfrm>
            <a:off x="9128577" y="4545066"/>
            <a:ext cx="1111797" cy="1536236"/>
          </a:xfrm>
          <a:prstGeom prst="rect">
            <a:avLst/>
          </a:prstGeom>
        </p:spPr>
      </p:pic>
      <p:pic>
        <p:nvPicPr>
          <p:cNvPr id="95" name="Picture 94" descr="A group of people standing in a hallway&#10;&#10;AI-generated content may be incorrect.">
            <a:extLst>
              <a:ext uri="{FF2B5EF4-FFF2-40B4-BE49-F238E27FC236}">
                <a16:creationId xmlns:a16="http://schemas.microsoft.com/office/drawing/2014/main" id="{73D390AF-60EC-AE50-5396-38CCBB7A2914}"/>
              </a:ext>
            </a:extLst>
          </p:cNvPr>
          <p:cNvPicPr>
            <a:picLocks noChangeAspect="1"/>
          </p:cNvPicPr>
          <p:nvPr/>
        </p:nvPicPr>
        <p:blipFill>
          <a:blip r:embed="rId15"/>
          <a:srcRect l="-153" t="12043" r="621" b="279"/>
          <a:stretch>
            <a:fillRect/>
          </a:stretch>
        </p:blipFill>
        <p:spPr>
          <a:xfrm>
            <a:off x="10479153" y="4545066"/>
            <a:ext cx="1269986" cy="1506809"/>
          </a:xfrm>
          <a:prstGeom prst="rect">
            <a:avLst/>
          </a:prstGeom>
        </p:spPr>
      </p:pic>
      <p:sp>
        <p:nvSpPr>
          <p:cNvPr id="2" name="TextBox 1">
            <a:extLst>
              <a:ext uri="{FF2B5EF4-FFF2-40B4-BE49-F238E27FC236}">
                <a16:creationId xmlns:a16="http://schemas.microsoft.com/office/drawing/2014/main" id="{BABA8EFD-EAB9-0D69-832B-53BF69A266C6}"/>
              </a:ext>
            </a:extLst>
          </p:cNvPr>
          <p:cNvSpPr txBox="1"/>
          <p:nvPr/>
        </p:nvSpPr>
        <p:spPr>
          <a:xfrm>
            <a:off x="8087869" y="3497126"/>
            <a:ext cx="3969658" cy="10211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Calibri"/>
                <a:cs typeface="Calibri"/>
                <a:sym typeface="Calibri"/>
              </a:rPr>
              <a:t>More than 43,000 patients supported since implementation</a:t>
            </a:r>
          </a:p>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sym typeface="Calibri"/>
            </a:endParaRPr>
          </a:p>
        </p:txBody>
      </p:sp>
    </p:spTree>
    <p:extLst>
      <p:ext uri="{BB962C8B-B14F-4D97-AF65-F5344CB8AC3E}">
        <p14:creationId xmlns:p14="http://schemas.microsoft.com/office/powerpoint/2010/main" val="6440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1112B9-E754-E55F-3EF2-4357C0BB302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DD74DEE-50ED-0074-84B1-6CBD9CE347C7}"/>
              </a:ext>
            </a:extLst>
          </p:cNvPr>
          <p:cNvSpPr>
            <a:spLocks noGrp="1"/>
          </p:cNvSpPr>
          <p:nvPr>
            <p:ph type="ctrTitle"/>
          </p:nvPr>
        </p:nvSpPr>
        <p:spPr>
          <a:xfrm>
            <a:off x="2283124" y="95400"/>
            <a:ext cx="5161472" cy="49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r>
              <a:rPr lang="en-GB" sz="3200" b="1" dirty="0"/>
              <a:t>BLE RYDYM NI NAWR</a:t>
            </a:r>
          </a:p>
        </p:txBody>
      </p:sp>
      <p:sp>
        <p:nvSpPr>
          <p:cNvPr id="7" name="Rectangle 6">
            <a:extLst>
              <a:ext uri="{FF2B5EF4-FFF2-40B4-BE49-F238E27FC236}">
                <a16:creationId xmlns:a16="http://schemas.microsoft.com/office/drawing/2014/main" id="{6EBD1AE4-678D-56D1-6E0A-71E07F7102AF}"/>
              </a:ext>
            </a:extLst>
          </p:cNvPr>
          <p:cNvSpPr/>
          <p:nvPr/>
        </p:nvSpPr>
        <p:spPr>
          <a:xfrm>
            <a:off x="7237562" y="95400"/>
            <a:ext cx="4947180" cy="499822"/>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WHERE WE ARE NOW</a:t>
            </a:r>
          </a:p>
        </p:txBody>
      </p:sp>
      <p:pic>
        <p:nvPicPr>
          <p:cNvPr id="3" name="Picture 2">
            <a:extLst>
              <a:ext uri="{FF2B5EF4-FFF2-40B4-BE49-F238E27FC236}">
                <a16:creationId xmlns:a16="http://schemas.microsoft.com/office/drawing/2014/main" id="{0DEC44D3-E43D-684C-D20F-0737542502AE}"/>
              </a:ext>
            </a:extLst>
          </p:cNvPr>
          <p:cNvPicPr>
            <a:picLocks noChangeAspect="1"/>
          </p:cNvPicPr>
          <p:nvPr/>
        </p:nvPicPr>
        <p:blipFill>
          <a:blip r:embed="rId3"/>
          <a:stretch>
            <a:fillRect/>
          </a:stretch>
        </p:blipFill>
        <p:spPr>
          <a:xfrm>
            <a:off x="2420983" y="740228"/>
            <a:ext cx="4697912" cy="5904412"/>
          </a:xfrm>
          <a:prstGeom prst="rect">
            <a:avLst/>
          </a:prstGeom>
        </p:spPr>
      </p:pic>
      <p:pic>
        <p:nvPicPr>
          <p:cNvPr id="5" name="Picture 4">
            <a:extLst>
              <a:ext uri="{FF2B5EF4-FFF2-40B4-BE49-F238E27FC236}">
                <a16:creationId xmlns:a16="http://schemas.microsoft.com/office/drawing/2014/main" id="{A11345B9-1536-07D5-5AE1-D327631448AE}"/>
              </a:ext>
            </a:extLst>
          </p:cNvPr>
          <p:cNvPicPr>
            <a:picLocks noChangeAspect="1"/>
          </p:cNvPicPr>
          <p:nvPr/>
        </p:nvPicPr>
        <p:blipFill>
          <a:blip r:embed="rId4"/>
          <a:stretch>
            <a:fillRect/>
          </a:stretch>
        </p:blipFill>
        <p:spPr>
          <a:xfrm>
            <a:off x="7360940" y="737104"/>
            <a:ext cx="4700423" cy="5907536"/>
          </a:xfrm>
          <a:prstGeom prst="rect">
            <a:avLst/>
          </a:prstGeom>
        </p:spPr>
      </p:pic>
      <p:sp>
        <p:nvSpPr>
          <p:cNvPr id="4" name="Rectangle: Rounded Corners 3">
            <a:extLst>
              <a:ext uri="{FF2B5EF4-FFF2-40B4-BE49-F238E27FC236}">
                <a16:creationId xmlns:a16="http://schemas.microsoft.com/office/drawing/2014/main" id="{79AED083-82C0-2E12-B0E1-C791ABA01212}"/>
              </a:ext>
            </a:extLst>
          </p:cNvPr>
          <p:cNvSpPr/>
          <p:nvPr/>
        </p:nvSpPr>
        <p:spPr>
          <a:xfrm>
            <a:off x="2283124" y="737104"/>
            <a:ext cx="4954438" cy="51206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75667AC0-47B7-C7EA-ECD7-C342DC902695}"/>
              </a:ext>
            </a:extLst>
          </p:cNvPr>
          <p:cNvSpPr/>
          <p:nvPr/>
        </p:nvSpPr>
        <p:spPr>
          <a:xfrm>
            <a:off x="2331060" y="782617"/>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Tick with solid fill">
            <a:extLst>
              <a:ext uri="{FF2B5EF4-FFF2-40B4-BE49-F238E27FC236}">
                <a16:creationId xmlns:a16="http://schemas.microsoft.com/office/drawing/2014/main" id="{186B9D99-FC8D-7BA5-B8AE-3111FF6E66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80775" y="828544"/>
            <a:ext cx="329184" cy="329184"/>
          </a:xfrm>
          <a:prstGeom prst="rect">
            <a:avLst/>
          </a:prstGeom>
        </p:spPr>
      </p:pic>
      <p:sp>
        <p:nvSpPr>
          <p:cNvPr id="15" name="Rectangle: Rounded Corners 14">
            <a:extLst>
              <a:ext uri="{FF2B5EF4-FFF2-40B4-BE49-F238E27FC236}">
                <a16:creationId xmlns:a16="http://schemas.microsoft.com/office/drawing/2014/main" id="{DD14D6CC-E19E-60FE-02BD-1690FE37795D}"/>
              </a:ext>
            </a:extLst>
          </p:cNvPr>
          <p:cNvSpPr/>
          <p:nvPr/>
        </p:nvSpPr>
        <p:spPr>
          <a:xfrm>
            <a:off x="2292720" y="1357641"/>
            <a:ext cx="4954438" cy="69736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3E8715D6-6A4C-5C2C-3A8E-672156B3F09A}"/>
              </a:ext>
            </a:extLst>
          </p:cNvPr>
          <p:cNvSpPr/>
          <p:nvPr/>
        </p:nvSpPr>
        <p:spPr>
          <a:xfrm>
            <a:off x="2292720" y="3789717"/>
            <a:ext cx="4954438" cy="72787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8C83951B-E6ED-A77A-1BC9-7670C5EC08BC}"/>
              </a:ext>
            </a:extLst>
          </p:cNvPr>
          <p:cNvSpPr/>
          <p:nvPr/>
        </p:nvSpPr>
        <p:spPr>
          <a:xfrm>
            <a:off x="2292720" y="2234618"/>
            <a:ext cx="4954438" cy="68039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26EF0CE7-2D0E-5B6B-8C64-C2305DC05D11}"/>
              </a:ext>
            </a:extLst>
          </p:cNvPr>
          <p:cNvSpPr/>
          <p:nvPr/>
        </p:nvSpPr>
        <p:spPr>
          <a:xfrm>
            <a:off x="2283124" y="3060565"/>
            <a:ext cx="4954438" cy="51206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7C879194-EE91-FD7D-1EA8-63E62827584B}"/>
              </a:ext>
            </a:extLst>
          </p:cNvPr>
          <p:cNvSpPr/>
          <p:nvPr/>
        </p:nvSpPr>
        <p:spPr>
          <a:xfrm>
            <a:off x="2283124" y="4598803"/>
            <a:ext cx="4954438" cy="61430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C07B91D4-600C-BDAC-F10F-591F0C305A3A}"/>
              </a:ext>
            </a:extLst>
          </p:cNvPr>
          <p:cNvSpPr/>
          <p:nvPr/>
        </p:nvSpPr>
        <p:spPr>
          <a:xfrm>
            <a:off x="2331059" y="1449994"/>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8AB7089B-9289-B183-3616-14D68A2ECA50}"/>
              </a:ext>
            </a:extLst>
          </p:cNvPr>
          <p:cNvSpPr/>
          <p:nvPr/>
        </p:nvSpPr>
        <p:spPr>
          <a:xfrm>
            <a:off x="2323775" y="3838829"/>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7EA36C42-98C7-5BFD-CD6D-CFA068807B04}"/>
              </a:ext>
            </a:extLst>
          </p:cNvPr>
          <p:cNvSpPr/>
          <p:nvPr/>
        </p:nvSpPr>
        <p:spPr>
          <a:xfrm>
            <a:off x="2331059" y="2364297"/>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F1CBC3EF-638C-7B50-6E98-05B9DD5E2976}"/>
              </a:ext>
            </a:extLst>
          </p:cNvPr>
          <p:cNvSpPr/>
          <p:nvPr/>
        </p:nvSpPr>
        <p:spPr>
          <a:xfrm>
            <a:off x="2331059" y="3113858"/>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66961425-96FF-FC4F-36FA-9F368C3454BD}"/>
              </a:ext>
            </a:extLst>
          </p:cNvPr>
          <p:cNvSpPr/>
          <p:nvPr/>
        </p:nvSpPr>
        <p:spPr>
          <a:xfrm>
            <a:off x="2331060" y="4644317"/>
            <a:ext cx="417068" cy="4210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Graphic 34" descr="Tick with solid fill">
            <a:extLst>
              <a:ext uri="{FF2B5EF4-FFF2-40B4-BE49-F238E27FC236}">
                <a16:creationId xmlns:a16="http://schemas.microsoft.com/office/drawing/2014/main" id="{9F50B3E8-4A5C-14AB-64C6-6B51F5AE98D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91077" y="1501755"/>
            <a:ext cx="329184" cy="329184"/>
          </a:xfrm>
          <a:prstGeom prst="rect">
            <a:avLst/>
          </a:prstGeom>
        </p:spPr>
      </p:pic>
      <p:pic>
        <p:nvPicPr>
          <p:cNvPr id="37" name="Graphic 36" descr="Tick with solid fill">
            <a:extLst>
              <a:ext uri="{FF2B5EF4-FFF2-40B4-BE49-F238E27FC236}">
                <a16:creationId xmlns:a16="http://schemas.microsoft.com/office/drawing/2014/main" id="{E5BF9154-6216-A4BD-0863-99E460C1548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75002" y="3897253"/>
            <a:ext cx="329184" cy="329184"/>
          </a:xfrm>
          <a:prstGeom prst="rect">
            <a:avLst/>
          </a:prstGeom>
        </p:spPr>
      </p:pic>
      <p:pic>
        <p:nvPicPr>
          <p:cNvPr id="39" name="Graphic 38" descr="Tick with solid fill">
            <a:extLst>
              <a:ext uri="{FF2B5EF4-FFF2-40B4-BE49-F238E27FC236}">
                <a16:creationId xmlns:a16="http://schemas.microsoft.com/office/drawing/2014/main" id="{9CEBB4D9-4104-F589-3F44-E388A554069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66315" y="2427822"/>
            <a:ext cx="329184" cy="329184"/>
          </a:xfrm>
          <a:prstGeom prst="rect">
            <a:avLst/>
          </a:prstGeom>
        </p:spPr>
      </p:pic>
      <p:pic>
        <p:nvPicPr>
          <p:cNvPr id="41" name="Graphic 40" descr="Tick with solid fill">
            <a:extLst>
              <a:ext uri="{FF2B5EF4-FFF2-40B4-BE49-F238E27FC236}">
                <a16:creationId xmlns:a16="http://schemas.microsoft.com/office/drawing/2014/main" id="{A86E5F58-90AF-06BA-2052-562520B30E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91077" y="3168009"/>
            <a:ext cx="329184" cy="329184"/>
          </a:xfrm>
          <a:prstGeom prst="rect">
            <a:avLst/>
          </a:prstGeom>
        </p:spPr>
      </p:pic>
      <p:pic>
        <p:nvPicPr>
          <p:cNvPr id="43" name="Graphic 42" descr="Tick with solid fill">
            <a:extLst>
              <a:ext uri="{FF2B5EF4-FFF2-40B4-BE49-F238E27FC236}">
                <a16:creationId xmlns:a16="http://schemas.microsoft.com/office/drawing/2014/main" id="{922D43D7-BDC4-B4E4-16D9-FD124122F1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75002" y="4690244"/>
            <a:ext cx="329184" cy="329184"/>
          </a:xfrm>
          <a:prstGeom prst="rect">
            <a:avLst/>
          </a:prstGeom>
        </p:spPr>
      </p:pic>
      <p:sp>
        <p:nvSpPr>
          <p:cNvPr id="47" name="TextBox 46">
            <a:extLst>
              <a:ext uri="{FF2B5EF4-FFF2-40B4-BE49-F238E27FC236}">
                <a16:creationId xmlns:a16="http://schemas.microsoft.com/office/drawing/2014/main" id="{4A2E047A-BD87-82BC-194F-BA90C0B09EB1}"/>
              </a:ext>
            </a:extLst>
          </p:cNvPr>
          <p:cNvSpPr txBox="1"/>
          <p:nvPr/>
        </p:nvSpPr>
        <p:spPr>
          <a:xfrm>
            <a:off x="2770800" y="784953"/>
            <a:ext cx="5170894"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Parhau</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i</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ddatblygu</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integreiddiadau</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2FC6D6F3-345B-1C26-07CA-B2928F8B82FE}"/>
              </a:ext>
            </a:extLst>
          </p:cNvPr>
          <p:cNvSpPr txBox="1"/>
          <p:nvPr/>
        </p:nvSpPr>
        <p:spPr>
          <a:xfrm>
            <a:off x="2720262" y="1328920"/>
            <a:ext cx="4616820"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Wedi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Cynnwys</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adborth</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defnyddwr</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yn</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yr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adroddiad</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Gwersi</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Dysgwyd</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Calibri" panose="020F0502020204030204"/>
              <a:cs typeface="Calibri" panose="020F0502020204030204"/>
            </a:endParaRPr>
          </a:p>
        </p:txBody>
      </p:sp>
      <p:sp>
        <p:nvSpPr>
          <p:cNvPr id="51" name="TextBox 50">
            <a:extLst>
              <a:ext uri="{FF2B5EF4-FFF2-40B4-BE49-F238E27FC236}">
                <a16:creationId xmlns:a16="http://schemas.microsoft.com/office/drawing/2014/main" id="{73945AA0-4A93-41E4-D2BE-324BF2FA5ECF}"/>
              </a:ext>
            </a:extLst>
          </p:cNvPr>
          <p:cNvSpPr txBox="1"/>
          <p:nvPr/>
        </p:nvSpPr>
        <p:spPr>
          <a:xfrm>
            <a:off x="2704186" y="2234618"/>
            <a:ext cx="4504632"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Adolygiad</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Ôl-Gweithredu</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Cau’r</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Rhaglen</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y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trywydd</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iawn</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gyfer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Gorffennaf</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2026 </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5972BDBA-D081-4C16-9DE2-CBE88A58117C}"/>
              </a:ext>
            </a:extLst>
          </p:cNvPr>
          <p:cNvSpPr txBox="1"/>
          <p:nvPr/>
        </p:nvSpPr>
        <p:spPr>
          <a:xfrm>
            <a:off x="2695499" y="3122082"/>
            <a:ext cx="51708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Cylchlythyr</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ePMA</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chwarterol</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wefan</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BetsiNet</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F4EAC477-209E-194C-C590-36BF08202C67}"/>
              </a:ext>
            </a:extLst>
          </p:cNvPr>
          <p:cNvSpPr txBox="1"/>
          <p:nvPr/>
        </p:nvSpPr>
        <p:spPr>
          <a:xfrm>
            <a:off x="2704186" y="3824086"/>
            <a:ext cx="4785017"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Ymweliadau</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safle</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Sylfaenol</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Chymunedol</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yn</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parhau</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A10210B5-234A-EDDC-8D54-D29C06F04669}"/>
              </a:ext>
            </a:extLst>
          </p:cNvPr>
          <p:cNvSpPr txBox="1"/>
          <p:nvPr/>
        </p:nvSpPr>
        <p:spPr>
          <a:xfrm>
            <a:off x="2695499" y="4542185"/>
            <a:ext cx="5170894"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Cynllunio</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gyda</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BetterMeds</a:t>
            </a:r>
            <a:r>
              <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y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gweill</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ar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gyfer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uwchraddio’r</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system </a:t>
            </a:r>
            <a:r>
              <a:rPr kumimoji="0" lang="en-GB" sz="1800" b="0" i="0" u="none" strike="noStrike" kern="1200" cap="none" spc="0" normalizeH="0" baseline="0" noProof="0" dirty="0" err="1">
                <a:ln>
                  <a:noFill/>
                </a:ln>
                <a:solidFill>
                  <a:srgbClr val="84ACB6">
                    <a:lumMod val="75000"/>
                  </a:srgbClr>
                </a:solidFill>
                <a:effectLst/>
                <a:uLnTx/>
                <a:uFillTx/>
                <a:latin typeface="Calibri" panose="020F0502020204030204"/>
                <a:ea typeface="+mn-ea"/>
                <a:cs typeface="+mn-cs"/>
              </a:rPr>
              <a:t>diwedd</a:t>
            </a:r>
            <a:r>
              <a:rPr kumimoji="0" lang="en-GB" sz="18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rPr>
              <a:t> 2026</a:t>
            </a:r>
            <a:endParaRPr kumimoji="0" lang="en-GB" sz="1800" b="1"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63" name="Rectangle: Rounded Corners 62">
            <a:extLst>
              <a:ext uri="{FF2B5EF4-FFF2-40B4-BE49-F238E27FC236}">
                <a16:creationId xmlns:a16="http://schemas.microsoft.com/office/drawing/2014/main" id="{27238310-ECC4-B690-6CC1-A3C44DFC3B55}"/>
              </a:ext>
            </a:extLst>
          </p:cNvPr>
          <p:cNvSpPr/>
          <p:nvPr/>
        </p:nvSpPr>
        <p:spPr>
          <a:xfrm>
            <a:off x="7267468" y="705701"/>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Rounded Corners 64">
            <a:extLst>
              <a:ext uri="{FF2B5EF4-FFF2-40B4-BE49-F238E27FC236}">
                <a16:creationId xmlns:a16="http://schemas.microsoft.com/office/drawing/2014/main" id="{BAE7B81A-66D0-10C4-09AC-91C82E372436}"/>
              </a:ext>
            </a:extLst>
          </p:cNvPr>
          <p:cNvSpPr/>
          <p:nvPr/>
        </p:nvSpPr>
        <p:spPr>
          <a:xfrm>
            <a:off x="7301826" y="1571522"/>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tangle: Rounded Corners 66">
            <a:extLst>
              <a:ext uri="{FF2B5EF4-FFF2-40B4-BE49-F238E27FC236}">
                <a16:creationId xmlns:a16="http://schemas.microsoft.com/office/drawing/2014/main" id="{E9D8E6F1-F9E7-6ED2-480B-5F9D0D62EB57}"/>
              </a:ext>
            </a:extLst>
          </p:cNvPr>
          <p:cNvSpPr/>
          <p:nvPr/>
        </p:nvSpPr>
        <p:spPr>
          <a:xfrm>
            <a:off x="7334770" y="2451632"/>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Rounded Corners 68">
            <a:extLst>
              <a:ext uri="{FF2B5EF4-FFF2-40B4-BE49-F238E27FC236}">
                <a16:creationId xmlns:a16="http://schemas.microsoft.com/office/drawing/2014/main" id="{307BCDE0-1208-B9B7-8445-4B3CA6063345}"/>
              </a:ext>
            </a:extLst>
          </p:cNvPr>
          <p:cNvSpPr/>
          <p:nvPr/>
        </p:nvSpPr>
        <p:spPr>
          <a:xfrm>
            <a:off x="7344366" y="3321716"/>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ectangle: Rounded Corners 70">
            <a:extLst>
              <a:ext uri="{FF2B5EF4-FFF2-40B4-BE49-F238E27FC236}">
                <a16:creationId xmlns:a16="http://schemas.microsoft.com/office/drawing/2014/main" id="{66ED3D04-C995-F846-523C-C67EFCFB7D63}"/>
              </a:ext>
            </a:extLst>
          </p:cNvPr>
          <p:cNvSpPr/>
          <p:nvPr/>
        </p:nvSpPr>
        <p:spPr>
          <a:xfrm>
            <a:off x="7344366" y="4224646"/>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angle: Rounded Corners 72">
            <a:extLst>
              <a:ext uri="{FF2B5EF4-FFF2-40B4-BE49-F238E27FC236}">
                <a16:creationId xmlns:a16="http://schemas.microsoft.com/office/drawing/2014/main" id="{3F3D1ECF-4D45-B12B-3DB8-3D30F4832663}"/>
              </a:ext>
            </a:extLst>
          </p:cNvPr>
          <p:cNvSpPr/>
          <p:nvPr/>
        </p:nvSpPr>
        <p:spPr>
          <a:xfrm>
            <a:off x="7341402" y="5141017"/>
            <a:ext cx="4793895" cy="744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TextBox 76">
            <a:extLst>
              <a:ext uri="{FF2B5EF4-FFF2-40B4-BE49-F238E27FC236}">
                <a16:creationId xmlns:a16="http://schemas.microsoft.com/office/drawing/2014/main" id="{6DF74A36-7C80-0530-4293-ED7154FF49A1}"/>
              </a:ext>
            </a:extLst>
          </p:cNvPr>
          <p:cNvSpPr txBox="1"/>
          <p:nvPr/>
        </p:nvSpPr>
        <p:spPr>
          <a:xfrm>
            <a:off x="7866393" y="872271"/>
            <a:ext cx="411660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Continued deployment of integrations</a:t>
            </a:r>
          </a:p>
        </p:txBody>
      </p:sp>
      <p:sp>
        <p:nvSpPr>
          <p:cNvPr id="79" name="TextBox 78">
            <a:extLst>
              <a:ext uri="{FF2B5EF4-FFF2-40B4-BE49-F238E27FC236}">
                <a16:creationId xmlns:a16="http://schemas.microsoft.com/office/drawing/2014/main" id="{ED1F3843-8016-0F9D-DD8B-7E8CDD7695AC}"/>
              </a:ext>
            </a:extLst>
          </p:cNvPr>
          <p:cNvSpPr txBox="1"/>
          <p:nvPr/>
        </p:nvSpPr>
        <p:spPr>
          <a:xfrm>
            <a:off x="7790001" y="1599164"/>
            <a:ext cx="419299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User feedback </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incorporated into the Lessons Learnt report</a:t>
            </a:r>
            <a:endPar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CFCD6CC6-6494-BD4C-194B-B0893C1488A2}"/>
              </a:ext>
            </a:extLst>
          </p:cNvPr>
          <p:cNvSpPr txBox="1"/>
          <p:nvPr/>
        </p:nvSpPr>
        <p:spPr>
          <a:xfrm>
            <a:off x="7755212" y="2462169"/>
            <a:ext cx="454819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Post-Implementation Review &amp; Programme Closure </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on track for July 2026</a:t>
            </a:r>
            <a:endPar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C19BB4A9-FC4B-35E3-1877-9A7B0B14A5F1}"/>
              </a:ext>
            </a:extLst>
          </p:cNvPr>
          <p:cNvSpPr txBox="1"/>
          <p:nvPr/>
        </p:nvSpPr>
        <p:spPr>
          <a:xfrm>
            <a:off x="7804704" y="3355750"/>
            <a:ext cx="4523919"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Quarterly </a:t>
            </a:r>
            <a:r>
              <a:rPr kumimoji="0" lang="en-GB" sz="1800" b="1" i="0" u="none" strike="noStrike" kern="1200" cap="none" spc="0" normalizeH="0" baseline="0" noProof="0" dirty="0" err="1">
                <a:ln>
                  <a:noFill/>
                </a:ln>
                <a:solidFill>
                  <a:srgbClr val="84ACB6"/>
                </a:solidFill>
                <a:effectLst/>
                <a:uLnTx/>
                <a:uFillTx/>
                <a:latin typeface="Calibri" panose="020F0502020204030204"/>
                <a:ea typeface="+mn-ea"/>
                <a:cs typeface="+mn-cs"/>
              </a:rPr>
              <a:t>ePMA</a:t>
            </a: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 newsletters </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on the </a:t>
            </a:r>
            <a:r>
              <a:rPr kumimoji="0" lang="en-GB" sz="1800" b="0" i="0" u="none" strike="noStrike" kern="1200" cap="none" spc="0" normalizeH="0" baseline="0" noProof="0" dirty="0" err="1">
                <a:ln>
                  <a:noFill/>
                </a:ln>
                <a:solidFill>
                  <a:srgbClr val="84ACB6"/>
                </a:solidFill>
                <a:effectLst/>
                <a:uLnTx/>
                <a:uFillTx/>
                <a:latin typeface="Calibri" panose="020F0502020204030204"/>
                <a:ea typeface="+mn-ea"/>
                <a:cs typeface="+mn-cs"/>
              </a:rPr>
              <a:t>ePMA</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 BetsiNet site</a:t>
            </a:r>
            <a:endPar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85" name="TextBox 84">
            <a:extLst>
              <a:ext uri="{FF2B5EF4-FFF2-40B4-BE49-F238E27FC236}">
                <a16:creationId xmlns:a16="http://schemas.microsoft.com/office/drawing/2014/main" id="{043360A6-A301-8F49-415C-A47DD3D22BF0}"/>
              </a:ext>
            </a:extLst>
          </p:cNvPr>
          <p:cNvSpPr txBox="1"/>
          <p:nvPr/>
        </p:nvSpPr>
        <p:spPr>
          <a:xfrm>
            <a:off x="7821115" y="4377674"/>
            <a:ext cx="51708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Acute &amp; Community site visits </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ongoing</a:t>
            </a:r>
            <a:endPar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87" name="TextBox 86">
            <a:extLst>
              <a:ext uri="{FF2B5EF4-FFF2-40B4-BE49-F238E27FC236}">
                <a16:creationId xmlns:a16="http://schemas.microsoft.com/office/drawing/2014/main" id="{E9691208-51B3-E30E-599E-2BBC3BD3F866}"/>
              </a:ext>
            </a:extLst>
          </p:cNvPr>
          <p:cNvSpPr txBox="1"/>
          <p:nvPr/>
        </p:nvSpPr>
        <p:spPr>
          <a:xfrm>
            <a:off x="7866393" y="5188516"/>
            <a:ext cx="4452396"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Planning with </a:t>
            </a:r>
            <a:r>
              <a:rPr kumimoji="0" lang="en-GB" sz="1800" b="1" i="0" u="none" strike="noStrike" kern="1200" cap="none" spc="0" normalizeH="0" baseline="0" noProof="0" dirty="0" err="1">
                <a:ln>
                  <a:noFill/>
                </a:ln>
                <a:solidFill>
                  <a:srgbClr val="84ACB6"/>
                </a:solidFill>
                <a:effectLst/>
                <a:uLnTx/>
                <a:uFillTx/>
                <a:latin typeface="Calibri" panose="020F0502020204030204"/>
                <a:ea typeface="+mn-ea"/>
                <a:cs typeface="+mn-cs"/>
              </a:rPr>
              <a:t>BetterMeds</a:t>
            </a:r>
            <a:r>
              <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rPr>
              <a:t> </a:t>
            </a:r>
            <a:r>
              <a:rPr kumimoji="0" lang="en-GB" sz="1800" b="0" i="0" u="none" strike="noStrike" kern="1200" cap="none" spc="0" normalizeH="0" baseline="0" noProof="0" dirty="0">
                <a:ln>
                  <a:noFill/>
                </a:ln>
                <a:solidFill>
                  <a:srgbClr val="84ACB6"/>
                </a:solidFill>
                <a:effectLst/>
                <a:uLnTx/>
                <a:uFillTx/>
                <a:latin typeface="Calibri" panose="020F0502020204030204"/>
                <a:ea typeface="+mn-ea"/>
                <a:cs typeface="+mn-cs"/>
              </a:rPr>
              <a:t>underway for the system upgrade in late 2026</a:t>
            </a:r>
            <a:endParaRPr kumimoji="0" lang="en-GB" sz="1800" b="1"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89" name="Oval 88">
            <a:extLst>
              <a:ext uri="{FF2B5EF4-FFF2-40B4-BE49-F238E27FC236}">
                <a16:creationId xmlns:a16="http://schemas.microsoft.com/office/drawing/2014/main" id="{859220D7-2358-0167-482B-332CC956D8F0}"/>
              </a:ext>
            </a:extLst>
          </p:cNvPr>
          <p:cNvSpPr/>
          <p:nvPr/>
        </p:nvSpPr>
        <p:spPr>
          <a:xfrm>
            <a:off x="7387636" y="850198"/>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Oval 90">
            <a:extLst>
              <a:ext uri="{FF2B5EF4-FFF2-40B4-BE49-F238E27FC236}">
                <a16:creationId xmlns:a16="http://schemas.microsoft.com/office/drawing/2014/main" id="{FE44EDAE-4B78-082F-67D5-CC437DCC0632}"/>
              </a:ext>
            </a:extLst>
          </p:cNvPr>
          <p:cNvSpPr/>
          <p:nvPr/>
        </p:nvSpPr>
        <p:spPr>
          <a:xfrm>
            <a:off x="7370536" y="1720222"/>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a16="http://schemas.microsoft.com/office/drawing/2014/main" id="{72A6CE9F-1E16-5A44-1843-AD4BB9720CA8}"/>
              </a:ext>
            </a:extLst>
          </p:cNvPr>
          <p:cNvSpPr/>
          <p:nvPr/>
        </p:nvSpPr>
        <p:spPr>
          <a:xfrm>
            <a:off x="7378921" y="2609377"/>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Oval 94">
            <a:extLst>
              <a:ext uri="{FF2B5EF4-FFF2-40B4-BE49-F238E27FC236}">
                <a16:creationId xmlns:a16="http://schemas.microsoft.com/office/drawing/2014/main" id="{E4BB42BC-8006-20AD-1A2A-460B9ED41E74}"/>
              </a:ext>
            </a:extLst>
          </p:cNvPr>
          <p:cNvSpPr/>
          <p:nvPr/>
        </p:nvSpPr>
        <p:spPr>
          <a:xfrm>
            <a:off x="7404047" y="3480353"/>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Oval 96">
            <a:extLst>
              <a:ext uri="{FF2B5EF4-FFF2-40B4-BE49-F238E27FC236}">
                <a16:creationId xmlns:a16="http://schemas.microsoft.com/office/drawing/2014/main" id="{3E1E573B-A5D2-91D3-25EC-29A73CF392C6}"/>
              </a:ext>
            </a:extLst>
          </p:cNvPr>
          <p:cNvSpPr/>
          <p:nvPr/>
        </p:nvSpPr>
        <p:spPr>
          <a:xfrm>
            <a:off x="7406747" y="4403389"/>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Oval 98">
            <a:extLst>
              <a:ext uri="{FF2B5EF4-FFF2-40B4-BE49-F238E27FC236}">
                <a16:creationId xmlns:a16="http://schemas.microsoft.com/office/drawing/2014/main" id="{C3B63BEC-8AC7-0920-DD32-6D5E13B46D8D}"/>
              </a:ext>
            </a:extLst>
          </p:cNvPr>
          <p:cNvSpPr/>
          <p:nvPr/>
        </p:nvSpPr>
        <p:spPr>
          <a:xfrm>
            <a:off x="7434756" y="5317562"/>
            <a:ext cx="417068" cy="421038"/>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1" name="Graphic 100" descr="Tick with solid fill">
            <a:extLst>
              <a:ext uri="{FF2B5EF4-FFF2-40B4-BE49-F238E27FC236}">
                <a16:creationId xmlns:a16="http://schemas.microsoft.com/office/drawing/2014/main" id="{781F4CA9-0435-F1C5-B765-AA6E489063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35989" y="904420"/>
            <a:ext cx="329184" cy="329184"/>
          </a:xfrm>
          <a:prstGeom prst="rect">
            <a:avLst/>
          </a:prstGeom>
        </p:spPr>
      </p:pic>
      <p:pic>
        <p:nvPicPr>
          <p:cNvPr id="103" name="Graphic 102" descr="Tick with solid fill">
            <a:extLst>
              <a:ext uri="{FF2B5EF4-FFF2-40B4-BE49-F238E27FC236}">
                <a16:creationId xmlns:a16="http://schemas.microsoft.com/office/drawing/2014/main" id="{7658EF58-9B3D-BB04-609D-BF89E6D549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18174" y="1782666"/>
            <a:ext cx="329184" cy="329184"/>
          </a:xfrm>
          <a:prstGeom prst="rect">
            <a:avLst/>
          </a:prstGeom>
        </p:spPr>
      </p:pic>
      <p:pic>
        <p:nvPicPr>
          <p:cNvPr id="105" name="Graphic 104" descr="Tick with solid fill">
            <a:extLst>
              <a:ext uri="{FF2B5EF4-FFF2-40B4-BE49-F238E27FC236}">
                <a16:creationId xmlns:a16="http://schemas.microsoft.com/office/drawing/2014/main" id="{29685F1E-C835-DED5-2B78-81192BC5051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35989" y="2657081"/>
            <a:ext cx="329184" cy="329184"/>
          </a:xfrm>
          <a:prstGeom prst="rect">
            <a:avLst/>
          </a:prstGeom>
        </p:spPr>
      </p:pic>
      <p:pic>
        <p:nvPicPr>
          <p:cNvPr id="107" name="Graphic 106" descr="Tick with solid fill">
            <a:extLst>
              <a:ext uri="{FF2B5EF4-FFF2-40B4-BE49-F238E27FC236}">
                <a16:creationId xmlns:a16="http://schemas.microsoft.com/office/drawing/2014/main" id="{04194587-24BD-1FBC-47C4-D06AF8255A8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35989" y="3533890"/>
            <a:ext cx="329184" cy="329184"/>
          </a:xfrm>
          <a:prstGeom prst="rect">
            <a:avLst/>
          </a:prstGeom>
        </p:spPr>
      </p:pic>
      <p:pic>
        <p:nvPicPr>
          <p:cNvPr id="109" name="Graphic 108" descr="Tick with solid fill">
            <a:extLst>
              <a:ext uri="{FF2B5EF4-FFF2-40B4-BE49-F238E27FC236}">
                <a16:creationId xmlns:a16="http://schemas.microsoft.com/office/drawing/2014/main" id="{A91DE458-73AA-C74D-81A4-DEEB6D31491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46796" y="4454058"/>
            <a:ext cx="329184" cy="329184"/>
          </a:xfrm>
          <a:prstGeom prst="rect">
            <a:avLst/>
          </a:prstGeom>
        </p:spPr>
      </p:pic>
      <p:pic>
        <p:nvPicPr>
          <p:cNvPr id="111" name="Graphic 110" descr="Tick with solid fill">
            <a:extLst>
              <a:ext uri="{FF2B5EF4-FFF2-40B4-BE49-F238E27FC236}">
                <a16:creationId xmlns:a16="http://schemas.microsoft.com/office/drawing/2014/main" id="{F07F37D6-B652-E98F-297A-070AC06692F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75520" y="5372321"/>
            <a:ext cx="329184" cy="329184"/>
          </a:xfrm>
          <a:prstGeom prst="rect">
            <a:avLst/>
          </a:prstGeom>
        </p:spPr>
      </p:pic>
    </p:spTree>
    <p:extLst>
      <p:ext uri="{BB962C8B-B14F-4D97-AF65-F5344CB8AC3E}">
        <p14:creationId xmlns:p14="http://schemas.microsoft.com/office/powerpoint/2010/main" val="10409042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54007A6-42FA-D711-0C40-666D8ECC247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A96AA23-7849-1432-C178-2E34DB15C363}"/>
              </a:ext>
            </a:extLst>
          </p:cNvPr>
          <p:cNvSpPr>
            <a:spLocks noGrp="1"/>
          </p:cNvSpPr>
          <p:nvPr>
            <p:ph type="ctrTitle"/>
          </p:nvPr>
        </p:nvSpPr>
        <p:spPr>
          <a:xfrm>
            <a:off x="2283124" y="95400"/>
            <a:ext cx="4954438" cy="8761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TROSOLWG BUDDION </a:t>
            </a: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ePMA</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(1)</a:t>
            </a:r>
            <a:br>
              <a:rPr kumimoji="0" lang="en-US" sz="1800" b="0" i="0" u="none" strike="noStrike" kern="0" cap="none" spc="0" normalizeH="0" baseline="0" noProof="0" dirty="0">
                <a:ln>
                  <a:noFill/>
                </a:ln>
                <a:solidFill>
                  <a:prstClr val="white"/>
                </a:solidFill>
                <a:effectLst/>
                <a:uLnTx/>
                <a:uFillTx/>
                <a:latin typeface="Calibri" panose="020F0502020204030204"/>
                <a:ea typeface="Calibri"/>
                <a:cs typeface="Calibri"/>
                <a:sym typeface="Calibri"/>
              </a:rPr>
            </a:b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Cynnydd</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Hyd</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Yma (C1 26/27)</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a:endParaRPr>
          </a:p>
        </p:txBody>
      </p:sp>
      <p:sp>
        <p:nvSpPr>
          <p:cNvPr id="7" name="Rectangle 6">
            <a:extLst>
              <a:ext uri="{FF2B5EF4-FFF2-40B4-BE49-F238E27FC236}">
                <a16:creationId xmlns:a16="http://schemas.microsoft.com/office/drawing/2014/main" id="{5F3E700F-88BD-E837-3891-3C5FFFA4EC48}"/>
              </a:ext>
            </a:extLst>
          </p:cNvPr>
          <p:cNvSpPr/>
          <p:nvPr/>
        </p:nvSpPr>
        <p:spPr>
          <a:xfrm>
            <a:off x="7237562" y="95399"/>
            <a:ext cx="4947180" cy="876149"/>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ePMA</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BENEFITS OVERVIEW (1)</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Progress To Date (Q1 26/27)</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a:cs typeface="Calibri"/>
              <a:sym typeface="Calibri"/>
            </a:endParaRPr>
          </a:p>
        </p:txBody>
      </p:sp>
      <p:pic>
        <p:nvPicPr>
          <p:cNvPr id="3" name="Picture 2">
            <a:extLst>
              <a:ext uri="{FF2B5EF4-FFF2-40B4-BE49-F238E27FC236}">
                <a16:creationId xmlns:a16="http://schemas.microsoft.com/office/drawing/2014/main" id="{4D9AECC0-6E5A-D699-EABF-41A889CA4076}"/>
              </a:ext>
            </a:extLst>
          </p:cNvPr>
          <p:cNvPicPr>
            <a:picLocks noChangeAspect="1"/>
          </p:cNvPicPr>
          <p:nvPr/>
        </p:nvPicPr>
        <p:blipFill>
          <a:blip r:embed="rId3"/>
          <a:stretch>
            <a:fillRect/>
          </a:stretch>
        </p:blipFill>
        <p:spPr>
          <a:xfrm>
            <a:off x="2420983" y="740228"/>
            <a:ext cx="4697912" cy="5904412"/>
          </a:xfrm>
          <a:prstGeom prst="rect">
            <a:avLst/>
          </a:prstGeom>
        </p:spPr>
      </p:pic>
      <p:pic>
        <p:nvPicPr>
          <p:cNvPr id="5" name="Picture 4">
            <a:extLst>
              <a:ext uri="{FF2B5EF4-FFF2-40B4-BE49-F238E27FC236}">
                <a16:creationId xmlns:a16="http://schemas.microsoft.com/office/drawing/2014/main" id="{00FFD64B-ADE3-94C0-68D3-96AFAC89AFE7}"/>
              </a:ext>
            </a:extLst>
          </p:cNvPr>
          <p:cNvPicPr>
            <a:picLocks noChangeAspect="1"/>
          </p:cNvPicPr>
          <p:nvPr/>
        </p:nvPicPr>
        <p:blipFill>
          <a:blip r:embed="rId4"/>
          <a:stretch>
            <a:fillRect/>
          </a:stretch>
        </p:blipFill>
        <p:spPr>
          <a:xfrm>
            <a:off x="7360940" y="737104"/>
            <a:ext cx="4700423" cy="5907536"/>
          </a:xfrm>
          <a:prstGeom prst="rect">
            <a:avLst/>
          </a:prstGeom>
        </p:spPr>
      </p:pic>
      <p:sp>
        <p:nvSpPr>
          <p:cNvPr id="4" name="TextBox 3">
            <a:extLst>
              <a:ext uri="{FF2B5EF4-FFF2-40B4-BE49-F238E27FC236}">
                <a16:creationId xmlns:a16="http://schemas.microsoft.com/office/drawing/2014/main" id="{28CD951F-A921-52A0-B5BD-F17E8D068044}"/>
              </a:ext>
            </a:extLst>
          </p:cNvPr>
          <p:cNvSpPr txBox="1"/>
          <p:nvPr/>
        </p:nvSpPr>
        <p:spPr>
          <a:xfrm>
            <a:off x="2283124" y="1304596"/>
            <a:ext cx="5147557" cy="1015663"/>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Cynaliadwyedd</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Gwella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casglu</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data,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adrodd</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llywodraethu</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clinigol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28.9 o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goed</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wedi'u</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achub</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hyd</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yma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5E8E0D82-7210-E34E-D900-50E7FD9F051F}"/>
              </a:ext>
            </a:extLst>
          </p:cNvPr>
          <p:cNvSpPr txBox="1"/>
          <p:nvPr/>
        </p:nvSpPr>
        <p:spPr>
          <a:xfrm>
            <a:off x="2283124" y="2426909"/>
            <a:ext cx="5691112"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Hyfforddiant Staff</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Dros 7,000 o staff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wedi'u</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hyfforddi</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i</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gefnogi</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gweithrediad</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diogel</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ar</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draws y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Bwrdd</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Iechyd. 78%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Adborth</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Cadarnhaol</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gan</a:t>
            </a: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Staff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11" name="TextBox 10">
            <a:extLst>
              <a:ext uri="{FF2B5EF4-FFF2-40B4-BE49-F238E27FC236}">
                <a16:creationId xmlns:a16="http://schemas.microsoft.com/office/drawing/2014/main" id="{1D7F5411-5DCE-034E-AD3C-193A4289A54D}"/>
              </a:ext>
            </a:extLst>
          </p:cNvPr>
          <p:cNvSpPr txBox="1"/>
          <p:nvPr/>
        </p:nvSpPr>
        <p:spPr>
          <a:xfrm>
            <a:off x="2283124" y="3876022"/>
            <a:ext cx="5701610" cy="13234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Rheoli</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Gwrthficrobau</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(AMS)</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Cofnodi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arwyddion</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gwrthficrobaidd</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yn</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gyson</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gallu</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gefnogi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adolygiad</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monitro</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rhagnodi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gwrthfiotigau</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yn</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well.</a:t>
            </a:r>
            <a:endPar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13" name="TextBox 12">
            <a:extLst>
              <a:ext uri="{FF2B5EF4-FFF2-40B4-BE49-F238E27FC236}">
                <a16:creationId xmlns:a16="http://schemas.microsoft.com/office/drawing/2014/main" id="{2B788E5A-A7F0-A58F-D4B5-DC8C74DB43BA}"/>
              </a:ext>
            </a:extLst>
          </p:cNvPr>
          <p:cNvSpPr txBox="1"/>
          <p:nvPr/>
        </p:nvSpPr>
        <p:spPr>
          <a:xfrm>
            <a:off x="7168331" y="1254795"/>
            <a:ext cx="4947180" cy="13234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Sustainability </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Reducing paper usage and supporting our environmental commitments. 28.9 trees saved to date </a:t>
            </a:r>
            <a:endPar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15" name="TextBox 14">
            <a:extLst>
              <a:ext uri="{FF2B5EF4-FFF2-40B4-BE49-F238E27FC236}">
                <a16:creationId xmlns:a16="http://schemas.microsoft.com/office/drawing/2014/main" id="{96998A88-F769-5033-FFF2-3D00D00E0EF1}"/>
              </a:ext>
            </a:extLst>
          </p:cNvPr>
          <p:cNvSpPr txBox="1"/>
          <p:nvPr/>
        </p:nvSpPr>
        <p:spPr>
          <a:xfrm>
            <a:off x="7168332" y="2653305"/>
            <a:ext cx="4947180" cy="132343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rPr>
              <a:t>Staff Training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Over 7,000 staff trained to support safe implementation across the Health Board. 78% Positive Staff Feedback </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8FF7F691-DE25-A28D-94BC-0EEFB0E60971}"/>
              </a:ext>
            </a:extLst>
          </p:cNvPr>
          <p:cNvSpPr txBox="1"/>
          <p:nvPr/>
        </p:nvSpPr>
        <p:spPr>
          <a:xfrm>
            <a:off x="7159987" y="4102418"/>
            <a:ext cx="4955524" cy="1631216"/>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Antimicrobial Stewardship (AMS)</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Consistent recording of antimicrobial indications and improved ability to support review and monitoring of antibiotic prescribing.</a:t>
            </a:r>
            <a:endPar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80387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A49ADD-B336-CE0B-FADF-6E2F4BDBA0B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11CDA92-ACF2-9528-B4D4-A19AC6E44A9F}"/>
              </a:ext>
            </a:extLst>
          </p:cNvPr>
          <p:cNvSpPr>
            <a:spLocks noGrp="1"/>
          </p:cNvSpPr>
          <p:nvPr>
            <p:ph type="ctrTitle"/>
          </p:nvPr>
        </p:nvSpPr>
        <p:spPr>
          <a:xfrm>
            <a:off x="2283124" y="95400"/>
            <a:ext cx="4954438" cy="8761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TROSOLWG BUDDION </a:t>
            </a: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ePMA</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(2)</a:t>
            </a:r>
            <a:br>
              <a:rPr kumimoji="0" lang="en-US" sz="1800" b="0" i="0" u="none" strike="noStrike" kern="0" cap="none" spc="0" normalizeH="0" baseline="0" noProof="0" dirty="0">
                <a:ln>
                  <a:noFill/>
                </a:ln>
                <a:solidFill>
                  <a:prstClr val="white"/>
                </a:solidFill>
                <a:effectLst/>
                <a:uLnTx/>
                <a:uFillTx/>
                <a:latin typeface="Calibri" panose="020F0502020204030204"/>
                <a:ea typeface="Calibri"/>
                <a:cs typeface="Calibri"/>
                <a:sym typeface="Calibri"/>
              </a:rPr>
            </a:b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Cynnydd</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a:t>
            </a: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Hyd</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Yma (C1 26/27)</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a:endParaRPr>
          </a:p>
        </p:txBody>
      </p:sp>
      <p:sp>
        <p:nvSpPr>
          <p:cNvPr id="7" name="Rectangle 6">
            <a:extLst>
              <a:ext uri="{FF2B5EF4-FFF2-40B4-BE49-F238E27FC236}">
                <a16:creationId xmlns:a16="http://schemas.microsoft.com/office/drawing/2014/main" id="{61BFE77C-EAD5-4EDF-5C46-ED34B390D063}"/>
              </a:ext>
            </a:extLst>
          </p:cNvPr>
          <p:cNvSpPr/>
          <p:nvPr/>
        </p:nvSpPr>
        <p:spPr>
          <a:xfrm>
            <a:off x="7237562" y="95399"/>
            <a:ext cx="4947180" cy="876149"/>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err="1">
                <a:ln>
                  <a:noFill/>
                </a:ln>
                <a:solidFill>
                  <a:prstClr val="white"/>
                </a:solidFill>
                <a:effectLst/>
                <a:uLnTx/>
                <a:uFillTx/>
                <a:latin typeface="Calibri" panose="020F0502020204030204"/>
                <a:ea typeface="+mn-ea"/>
                <a:cs typeface="+mn-cs"/>
                <a:sym typeface="Calibri"/>
              </a:rPr>
              <a:t>ePMA</a:t>
            </a: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 BENEFITS OVERVIEW (2)</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Calibri" panose="020F0502020204030204"/>
                <a:ea typeface="+mn-ea"/>
                <a:cs typeface="+mn-cs"/>
                <a:sym typeface="Calibri"/>
              </a:rPr>
              <a:t>Progress To Date (Q1 26/27)</a:t>
            </a:r>
            <a:endParaRPr kumimoji="0" lang="en-GB" sz="2400" b="1" i="0" u="none" strike="noStrike" kern="0" cap="none" spc="0" normalizeH="0" baseline="0" noProof="0" dirty="0">
              <a:ln>
                <a:noFill/>
              </a:ln>
              <a:solidFill>
                <a:prstClr val="white"/>
              </a:solidFill>
              <a:effectLst/>
              <a:uLnTx/>
              <a:uFillTx/>
              <a:latin typeface="Calibri" panose="020F0502020204030204"/>
              <a:ea typeface="Calibri"/>
              <a:cs typeface="Calibri"/>
              <a:sym typeface="Calibri"/>
            </a:endParaRPr>
          </a:p>
        </p:txBody>
      </p:sp>
      <p:pic>
        <p:nvPicPr>
          <p:cNvPr id="3" name="Picture 2">
            <a:extLst>
              <a:ext uri="{FF2B5EF4-FFF2-40B4-BE49-F238E27FC236}">
                <a16:creationId xmlns:a16="http://schemas.microsoft.com/office/drawing/2014/main" id="{9E197124-BFBD-972A-44E5-8079C65E4F7C}"/>
              </a:ext>
            </a:extLst>
          </p:cNvPr>
          <p:cNvPicPr>
            <a:picLocks noChangeAspect="1"/>
          </p:cNvPicPr>
          <p:nvPr/>
        </p:nvPicPr>
        <p:blipFill>
          <a:blip r:embed="rId3"/>
          <a:stretch>
            <a:fillRect/>
          </a:stretch>
        </p:blipFill>
        <p:spPr>
          <a:xfrm>
            <a:off x="2420983" y="740228"/>
            <a:ext cx="4697912" cy="5904412"/>
          </a:xfrm>
          <a:prstGeom prst="rect">
            <a:avLst/>
          </a:prstGeom>
        </p:spPr>
      </p:pic>
      <p:pic>
        <p:nvPicPr>
          <p:cNvPr id="5" name="Picture 4">
            <a:extLst>
              <a:ext uri="{FF2B5EF4-FFF2-40B4-BE49-F238E27FC236}">
                <a16:creationId xmlns:a16="http://schemas.microsoft.com/office/drawing/2014/main" id="{7778BD59-65A4-28C2-8DFD-047CC2324870}"/>
              </a:ext>
            </a:extLst>
          </p:cNvPr>
          <p:cNvPicPr>
            <a:picLocks noChangeAspect="1"/>
          </p:cNvPicPr>
          <p:nvPr/>
        </p:nvPicPr>
        <p:blipFill>
          <a:blip r:embed="rId4"/>
          <a:stretch>
            <a:fillRect/>
          </a:stretch>
        </p:blipFill>
        <p:spPr>
          <a:xfrm>
            <a:off x="7360940" y="737104"/>
            <a:ext cx="4700423" cy="5907536"/>
          </a:xfrm>
          <a:prstGeom prst="rect">
            <a:avLst/>
          </a:prstGeom>
        </p:spPr>
      </p:pic>
      <p:sp>
        <p:nvSpPr>
          <p:cNvPr id="8" name="TextBox 7">
            <a:extLst>
              <a:ext uri="{FF2B5EF4-FFF2-40B4-BE49-F238E27FC236}">
                <a16:creationId xmlns:a16="http://schemas.microsoft.com/office/drawing/2014/main" id="{CE6FDDD3-24C4-3E32-8965-176C980B872F}"/>
              </a:ext>
            </a:extLst>
          </p:cNvPr>
          <p:cNvSpPr txBox="1"/>
          <p:nvPr/>
        </p:nvSpPr>
        <p:spPr>
          <a:xfrm>
            <a:off x="2283124" y="1111385"/>
            <a:ext cx="4954437" cy="178510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Gwella</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Diogelwch</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Cleifion</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Dileu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syth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unrhyw</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bresgripsiwn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claf</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mewnol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beth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na</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ellir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ei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ddarllen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lleihau'r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risg</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o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gamgymeriad</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meddyginiaeth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chefnogi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ysgrifennu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presgripsiwn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mwy</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diogel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safonol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5C76E3D-5A6F-1C95-1DB6-D41AB4CE24A3}"/>
              </a:ext>
            </a:extLst>
          </p:cNvPr>
          <p:cNvSpPr txBox="1"/>
          <p:nvPr/>
        </p:nvSpPr>
        <p:spPr>
          <a:xfrm>
            <a:off x="2283124" y="2730406"/>
            <a:ext cx="5321728" cy="1231106"/>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Ansawdd</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Data a </a:t>
            </a: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Llywodraethu</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Gwella</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y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gallu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gasglu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adrodd</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ac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archwilio</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data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meddyginiaethau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gefnogi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gwaith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llywodraethu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clinigol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 a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a:cs typeface="Calibri"/>
              </a:rPr>
              <a:t>gwelliant</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a:t>
            </a:r>
          </a:p>
        </p:txBody>
      </p:sp>
      <p:sp>
        <p:nvSpPr>
          <p:cNvPr id="16" name="TextBox 15">
            <a:extLst>
              <a:ext uri="{FF2B5EF4-FFF2-40B4-BE49-F238E27FC236}">
                <a16:creationId xmlns:a16="http://schemas.microsoft.com/office/drawing/2014/main" id="{0936946F-A4AE-E009-3853-8D28E5C02CA6}"/>
              </a:ext>
            </a:extLst>
          </p:cNvPr>
          <p:cNvSpPr txBox="1"/>
          <p:nvPr/>
        </p:nvSpPr>
        <p:spPr>
          <a:xfrm>
            <a:off x="2283124" y="3961512"/>
            <a:ext cx="5077816" cy="2646878"/>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Effeithlonrwydd</a:t>
            </a: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err="1">
                <a:ln>
                  <a:noFill/>
                </a:ln>
                <a:solidFill>
                  <a:prstClr val="white"/>
                </a:solidFill>
                <a:effectLst/>
                <a:uLnTx/>
                <a:uFillTx/>
                <a:latin typeface="Calibri" panose="020F0502020204030204"/>
                <a:ea typeface="+mn-ea"/>
                <a:cs typeface="+mn-cs"/>
              </a:rPr>
              <a:t>Gweithredol</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Yn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lleihau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dyblygu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presgripsiynau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darparu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mynediad</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cynt</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hanes</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gweinyddiaeth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meddyginiaeth</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lleihau'r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amser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dreulir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egluro</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ysgrifen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llaw</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ac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cefnogi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gwneud</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penderfyniadau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clinigol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aml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ddisgyblaethol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gan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ryddhau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staff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clinigol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dreulio</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mwy</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o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amser</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yn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darparu</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gofal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uniongyrchol</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i</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rPr>
              <a:t>gleifion</a:t>
            </a: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19" name="TextBox 18">
            <a:extLst>
              <a:ext uri="{FF2B5EF4-FFF2-40B4-BE49-F238E27FC236}">
                <a16:creationId xmlns:a16="http://schemas.microsoft.com/office/drawing/2014/main" id="{C20D17AC-8561-F8BA-A653-B6FA8B348425}"/>
              </a:ext>
            </a:extLst>
          </p:cNvPr>
          <p:cNvSpPr txBox="1"/>
          <p:nvPr/>
        </p:nvSpPr>
        <p:spPr>
          <a:xfrm>
            <a:off x="7237561" y="1049830"/>
            <a:ext cx="4823802" cy="150810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Improved Patient Safety</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Immediate elimination of illegible inpatient prescriptions, reducing the risk of medication errors and supporting safer, standardised prescribing.</a:t>
            </a:r>
          </a:p>
        </p:txBody>
      </p:sp>
      <p:sp>
        <p:nvSpPr>
          <p:cNvPr id="21" name="TextBox 20">
            <a:extLst>
              <a:ext uri="{FF2B5EF4-FFF2-40B4-BE49-F238E27FC236}">
                <a16:creationId xmlns:a16="http://schemas.microsoft.com/office/drawing/2014/main" id="{DAD8D982-9BFF-8803-648B-F475B62CA883}"/>
              </a:ext>
            </a:extLst>
          </p:cNvPr>
          <p:cNvSpPr txBox="1"/>
          <p:nvPr/>
        </p:nvSpPr>
        <p:spPr>
          <a:xfrm>
            <a:off x="7256754" y="2584087"/>
            <a:ext cx="4804609" cy="1231106"/>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Data Quality and Governance</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Improved medicines data capture, reporting and audit capability to support clinical governance and improvement work.</a:t>
            </a:r>
            <a:endPar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
        <p:nvSpPr>
          <p:cNvPr id="23" name="TextBox 22">
            <a:extLst>
              <a:ext uri="{FF2B5EF4-FFF2-40B4-BE49-F238E27FC236}">
                <a16:creationId xmlns:a16="http://schemas.microsoft.com/office/drawing/2014/main" id="{E3807788-366D-7E7E-FF47-95820CA3AD8A}"/>
              </a:ext>
            </a:extLst>
          </p:cNvPr>
          <p:cNvSpPr txBox="1"/>
          <p:nvPr/>
        </p:nvSpPr>
        <p:spPr>
          <a:xfrm>
            <a:off x="7256754" y="3841345"/>
            <a:ext cx="4697912" cy="2062103"/>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panose="020F0502020204030204"/>
                <a:ea typeface="+mn-ea"/>
                <a:cs typeface="+mn-cs"/>
              </a:rPr>
              <a:t>Operational Efficiency</a:t>
            </a:r>
            <a:endParaRPr kumimoji="0" lang="en-GB" sz="20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rPr>
              <a:t>Reduces prescribing duplication, provides quicker access to medication administration history, minimises time spent clarifying handwriting, and supports multidisciplinary clinical decision-making—freeing clinical staff to spend more time delivering direct patient care.</a:t>
            </a:r>
          </a:p>
        </p:txBody>
      </p:sp>
    </p:spTree>
    <p:extLst>
      <p:ext uri="{BB962C8B-B14F-4D97-AF65-F5344CB8AC3E}">
        <p14:creationId xmlns:p14="http://schemas.microsoft.com/office/powerpoint/2010/main" val="2886099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7C42AB-C35C-BDA5-BD47-3CFF1041F2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6452483-8AA5-4A0B-63A8-E9A1AA50F66F}"/>
              </a:ext>
            </a:extLst>
          </p:cNvPr>
          <p:cNvSpPr>
            <a:spLocks noGrp="1"/>
          </p:cNvSpPr>
          <p:nvPr>
            <p:ph type="ctrTitle"/>
          </p:nvPr>
        </p:nvSpPr>
        <p:spPr>
          <a:xfrm>
            <a:off x="2283124" y="95400"/>
            <a:ext cx="5161472" cy="49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r>
              <a:rPr lang="en-GB" sz="3200" b="1" dirty="0"/>
              <a:t>BLE RYDYM NI NAWR</a:t>
            </a:r>
          </a:p>
        </p:txBody>
      </p:sp>
      <p:sp>
        <p:nvSpPr>
          <p:cNvPr id="7" name="Rectangle 6">
            <a:extLst>
              <a:ext uri="{FF2B5EF4-FFF2-40B4-BE49-F238E27FC236}">
                <a16:creationId xmlns:a16="http://schemas.microsoft.com/office/drawing/2014/main" id="{AA3C876E-8C64-4839-E1DD-30313ACCAA9E}"/>
              </a:ext>
            </a:extLst>
          </p:cNvPr>
          <p:cNvSpPr/>
          <p:nvPr/>
        </p:nvSpPr>
        <p:spPr>
          <a:xfrm>
            <a:off x="7237562" y="95400"/>
            <a:ext cx="4947180" cy="499822"/>
          </a:xfrm>
          <a:prstGeom prst="rect">
            <a:avLst/>
          </a:prstGeom>
          <a:solidFill>
            <a:srgbClr val="FFC000"/>
          </a:solidFill>
          <a:ln w="12700" cap="flat" cmpd="sng" algn="ctr">
            <a:solidFill>
              <a:srgbClr val="5B9BD5">
                <a:shade val="15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WHERE WE ARE NOW</a:t>
            </a:r>
          </a:p>
        </p:txBody>
      </p:sp>
      <p:pic>
        <p:nvPicPr>
          <p:cNvPr id="3" name="Picture 2">
            <a:extLst>
              <a:ext uri="{FF2B5EF4-FFF2-40B4-BE49-F238E27FC236}">
                <a16:creationId xmlns:a16="http://schemas.microsoft.com/office/drawing/2014/main" id="{737668A1-87B6-D9C3-8DA2-D9AC922ACB33}"/>
              </a:ext>
            </a:extLst>
          </p:cNvPr>
          <p:cNvPicPr>
            <a:picLocks noChangeAspect="1"/>
          </p:cNvPicPr>
          <p:nvPr/>
        </p:nvPicPr>
        <p:blipFill>
          <a:blip r:embed="rId3"/>
          <a:stretch>
            <a:fillRect/>
          </a:stretch>
        </p:blipFill>
        <p:spPr>
          <a:xfrm>
            <a:off x="2420983" y="740228"/>
            <a:ext cx="4697912" cy="5904412"/>
          </a:xfrm>
          <a:prstGeom prst="rect">
            <a:avLst/>
          </a:prstGeom>
        </p:spPr>
      </p:pic>
      <p:pic>
        <p:nvPicPr>
          <p:cNvPr id="5" name="Picture 4">
            <a:extLst>
              <a:ext uri="{FF2B5EF4-FFF2-40B4-BE49-F238E27FC236}">
                <a16:creationId xmlns:a16="http://schemas.microsoft.com/office/drawing/2014/main" id="{7D1EEDCE-2B38-51DA-C7BD-068971591225}"/>
              </a:ext>
            </a:extLst>
          </p:cNvPr>
          <p:cNvPicPr>
            <a:picLocks noChangeAspect="1"/>
          </p:cNvPicPr>
          <p:nvPr/>
        </p:nvPicPr>
        <p:blipFill>
          <a:blip r:embed="rId4"/>
          <a:stretch>
            <a:fillRect/>
          </a:stretch>
        </p:blipFill>
        <p:spPr>
          <a:xfrm>
            <a:off x="7360940" y="737104"/>
            <a:ext cx="4700423" cy="5907536"/>
          </a:xfrm>
          <a:prstGeom prst="rect">
            <a:avLst/>
          </a:prstGeom>
        </p:spPr>
      </p:pic>
      <p:sp>
        <p:nvSpPr>
          <p:cNvPr id="15" name="Rectangle: Rounded Corners 14">
            <a:extLst>
              <a:ext uri="{FF2B5EF4-FFF2-40B4-BE49-F238E27FC236}">
                <a16:creationId xmlns:a16="http://schemas.microsoft.com/office/drawing/2014/main" id="{E5A73E1B-E81E-55D0-C617-4199C624B276}"/>
              </a:ext>
            </a:extLst>
          </p:cNvPr>
          <p:cNvSpPr/>
          <p:nvPr/>
        </p:nvSpPr>
        <p:spPr>
          <a:xfrm>
            <a:off x="2266294" y="682991"/>
            <a:ext cx="4954438" cy="111723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661918AB-90F5-0130-3C05-12183713511F}"/>
              </a:ext>
            </a:extLst>
          </p:cNvPr>
          <p:cNvSpPr/>
          <p:nvPr/>
        </p:nvSpPr>
        <p:spPr>
          <a:xfrm>
            <a:off x="2292720" y="3338138"/>
            <a:ext cx="4954438" cy="1015662"/>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9260E4EC-EFF5-FC5B-5A2E-3C59698ECDC0}"/>
              </a:ext>
            </a:extLst>
          </p:cNvPr>
          <p:cNvSpPr/>
          <p:nvPr/>
        </p:nvSpPr>
        <p:spPr>
          <a:xfrm>
            <a:off x="2283124" y="2050230"/>
            <a:ext cx="4954438" cy="1015662"/>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85058DD5-471A-5833-BF51-21284525ACA2}"/>
              </a:ext>
            </a:extLst>
          </p:cNvPr>
          <p:cNvSpPr/>
          <p:nvPr/>
        </p:nvSpPr>
        <p:spPr>
          <a:xfrm>
            <a:off x="2283124" y="4657562"/>
            <a:ext cx="4954438" cy="1015662"/>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Rounded Corners 62">
            <a:extLst>
              <a:ext uri="{FF2B5EF4-FFF2-40B4-BE49-F238E27FC236}">
                <a16:creationId xmlns:a16="http://schemas.microsoft.com/office/drawing/2014/main" id="{7A61602F-4F47-F363-C668-909846B2A2D3}"/>
              </a:ext>
            </a:extLst>
          </p:cNvPr>
          <p:cNvSpPr/>
          <p:nvPr/>
        </p:nvSpPr>
        <p:spPr>
          <a:xfrm>
            <a:off x="7267468" y="705701"/>
            <a:ext cx="4793895" cy="109452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Rounded Corners 64">
            <a:extLst>
              <a:ext uri="{FF2B5EF4-FFF2-40B4-BE49-F238E27FC236}">
                <a16:creationId xmlns:a16="http://schemas.microsoft.com/office/drawing/2014/main" id="{61E220E3-335A-F4BD-AD18-85CBECEC0F22}"/>
              </a:ext>
            </a:extLst>
          </p:cNvPr>
          <p:cNvSpPr/>
          <p:nvPr/>
        </p:nvSpPr>
        <p:spPr>
          <a:xfrm>
            <a:off x="7314203" y="1994574"/>
            <a:ext cx="4793895" cy="1047090"/>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tangle: Rounded Corners 66">
            <a:extLst>
              <a:ext uri="{FF2B5EF4-FFF2-40B4-BE49-F238E27FC236}">
                <a16:creationId xmlns:a16="http://schemas.microsoft.com/office/drawing/2014/main" id="{D4B52F5B-C9E0-6B5B-25DF-9CF5AC802A2A}"/>
              </a:ext>
            </a:extLst>
          </p:cNvPr>
          <p:cNvSpPr/>
          <p:nvPr/>
        </p:nvSpPr>
        <p:spPr>
          <a:xfrm>
            <a:off x="7360940" y="3338138"/>
            <a:ext cx="4793895" cy="101566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Rounded Corners 68">
            <a:extLst>
              <a:ext uri="{FF2B5EF4-FFF2-40B4-BE49-F238E27FC236}">
                <a16:creationId xmlns:a16="http://schemas.microsoft.com/office/drawing/2014/main" id="{4DF9512F-3387-3320-CE61-9B52931DCB09}"/>
              </a:ext>
            </a:extLst>
          </p:cNvPr>
          <p:cNvSpPr/>
          <p:nvPr/>
        </p:nvSpPr>
        <p:spPr>
          <a:xfrm>
            <a:off x="7318656" y="4657561"/>
            <a:ext cx="4793895" cy="101566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7CD93EF-68E6-19EB-4AFF-409EAFDB99AC}"/>
              </a:ext>
            </a:extLst>
          </p:cNvPr>
          <p:cNvSpPr txBox="1"/>
          <p:nvPr/>
        </p:nvSpPr>
        <p:spPr>
          <a:xfrm>
            <a:off x="2798923" y="730805"/>
            <a:ext cx="466385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Cryfhau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datblygiad</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staff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gyda</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adnoddau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Hyfforddi</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gwell</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chanllawiau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arfer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gorau'r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system</a:t>
            </a:r>
            <a:endParaRPr kumimoji="0" lang="en-US" sz="20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pic>
        <p:nvPicPr>
          <p:cNvPr id="10" name="Graphic 9" descr="Route (Two Pins With A Path) with solid fill">
            <a:extLst>
              <a:ext uri="{FF2B5EF4-FFF2-40B4-BE49-F238E27FC236}">
                <a16:creationId xmlns:a16="http://schemas.microsoft.com/office/drawing/2014/main" id="{18D40511-4A80-BB66-9FD6-05A4BA05BD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39889" y="888583"/>
            <a:ext cx="539640" cy="561411"/>
          </a:xfrm>
          <a:prstGeom prst="rect">
            <a:avLst/>
          </a:prstGeom>
        </p:spPr>
      </p:pic>
      <p:pic>
        <p:nvPicPr>
          <p:cNvPr id="14" name="Graphic 13" descr="Route (Two Pins With A Path) with solid fill">
            <a:extLst>
              <a:ext uri="{FF2B5EF4-FFF2-40B4-BE49-F238E27FC236}">
                <a16:creationId xmlns:a16="http://schemas.microsoft.com/office/drawing/2014/main" id="{9E7AC573-33F6-0BF2-7DEB-6D567A064C8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53681" y="2232218"/>
            <a:ext cx="539640" cy="561411"/>
          </a:xfrm>
          <a:prstGeom prst="rect">
            <a:avLst/>
          </a:prstGeom>
        </p:spPr>
      </p:pic>
      <p:pic>
        <p:nvPicPr>
          <p:cNvPr id="18" name="Graphic 17" descr="Route (Two Pins With A Path) with solid fill">
            <a:extLst>
              <a:ext uri="{FF2B5EF4-FFF2-40B4-BE49-F238E27FC236}">
                <a16:creationId xmlns:a16="http://schemas.microsoft.com/office/drawing/2014/main" id="{39497142-9225-1BD7-7304-87CBCAC95C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53681" y="3533070"/>
            <a:ext cx="539640" cy="561411"/>
          </a:xfrm>
          <a:prstGeom prst="rect">
            <a:avLst/>
          </a:prstGeom>
        </p:spPr>
      </p:pic>
      <p:pic>
        <p:nvPicPr>
          <p:cNvPr id="22" name="Graphic 21" descr="Route (Two Pins With A Path) with solid fill">
            <a:extLst>
              <a:ext uri="{FF2B5EF4-FFF2-40B4-BE49-F238E27FC236}">
                <a16:creationId xmlns:a16="http://schemas.microsoft.com/office/drawing/2014/main" id="{5020107F-B8C2-F4E4-BB26-C6A127CD70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86625" y="4884687"/>
            <a:ext cx="539640" cy="561411"/>
          </a:xfrm>
          <a:prstGeom prst="rect">
            <a:avLst/>
          </a:prstGeom>
        </p:spPr>
      </p:pic>
      <p:sp>
        <p:nvSpPr>
          <p:cNvPr id="30" name="TextBox 29">
            <a:extLst>
              <a:ext uri="{FF2B5EF4-FFF2-40B4-BE49-F238E27FC236}">
                <a16:creationId xmlns:a16="http://schemas.microsoft.com/office/drawing/2014/main" id="{B4315478-B351-0A3E-D7F7-B9DC638FAD4F}"/>
              </a:ext>
            </a:extLst>
          </p:cNvPr>
          <p:cNvSpPr txBox="1"/>
          <p:nvPr/>
        </p:nvSpPr>
        <p:spPr>
          <a:xfrm>
            <a:off x="2879529" y="2186892"/>
            <a:ext cx="422557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Ehangu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i</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wasanaethau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cleifion</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allanol</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ychwanegol</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ac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arbenigeddau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eraill</a:t>
            </a:r>
            <a:endParaRPr kumimoji="0" lang="en-US" sz="20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C020BD1E-931E-D692-1AF7-3AF5EA70BF8E}"/>
              </a:ext>
            </a:extLst>
          </p:cNvPr>
          <p:cNvSpPr txBox="1"/>
          <p:nvPr/>
        </p:nvSpPr>
        <p:spPr>
          <a:xfrm>
            <a:off x="2893321" y="3452062"/>
            <a:ext cx="412660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Datblygu'r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cynllun</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ffordd</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gyfer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uwchraddiadau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BetterMeds</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yn</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y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dyfodol</a:t>
            </a:r>
            <a:endParaRPr kumimoji="0" lang="en-US" sz="20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08CB98F6-4CFA-F10A-D3B7-4216B1AA3739}"/>
              </a:ext>
            </a:extLst>
          </p:cNvPr>
          <p:cNvSpPr txBox="1"/>
          <p:nvPr/>
        </p:nvSpPr>
        <p:spPr>
          <a:xfrm>
            <a:off x="2879529" y="4657561"/>
            <a:ext cx="435314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Cydweithio</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gyda’r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cyflenwr</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system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i</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Weithredu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gwelliannau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wedi’u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hysbysu</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gan</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a:t>
            </a:r>
            <a:r>
              <a:rPr kumimoji="0" lang="en-GB" sz="2000" b="0" i="0" u="none" strike="noStrike" kern="1200" cap="none" spc="0" normalizeH="0" baseline="0" noProof="0" dirty="0" err="1">
                <a:ln>
                  <a:noFill/>
                </a:ln>
                <a:solidFill>
                  <a:srgbClr val="84ACB6">
                    <a:lumMod val="75000"/>
                  </a:srgbClr>
                </a:solidFill>
                <a:effectLst/>
                <a:uLnTx/>
                <a:uFillTx/>
                <a:latin typeface="Calibri" panose="020F0502020204030204"/>
                <a:ea typeface="Calibri"/>
                <a:cs typeface="Calibri"/>
              </a:rPr>
              <a:t>adborth</a:t>
            </a:r>
            <a:r>
              <a:rPr kumimoji="0" lang="en-GB" sz="2000" b="0" i="0" u="none" strike="noStrike" kern="1200" cap="none" spc="0" normalizeH="0" baseline="0" noProof="0" dirty="0">
                <a:ln>
                  <a:noFill/>
                </a:ln>
                <a:solidFill>
                  <a:srgbClr val="84ACB6">
                    <a:lumMod val="75000"/>
                  </a:srgbClr>
                </a:solidFill>
                <a:effectLst/>
                <a:uLnTx/>
                <a:uFillTx/>
                <a:latin typeface="Calibri" panose="020F0502020204030204"/>
                <a:ea typeface="Calibri"/>
                <a:cs typeface="Calibri"/>
              </a:rPr>
              <a:t> staff</a:t>
            </a:r>
            <a:endParaRPr kumimoji="0" lang="en-US" sz="2000" b="0" i="0" u="none" strike="noStrike" kern="1200" cap="none" spc="0" normalizeH="0" baseline="0" noProof="0" dirty="0">
              <a:ln>
                <a:noFill/>
              </a:ln>
              <a:solidFill>
                <a:srgbClr val="84ACB6">
                  <a:lumMod val="75000"/>
                </a:srgbClr>
              </a:solidFill>
              <a:effectLst/>
              <a:uLnTx/>
              <a:uFillTx/>
              <a:latin typeface="Calibri" panose="020F0502020204030204"/>
              <a:ea typeface="+mn-ea"/>
              <a:cs typeface="+mn-cs"/>
            </a:endParaRPr>
          </a:p>
        </p:txBody>
      </p:sp>
      <p:pic>
        <p:nvPicPr>
          <p:cNvPr id="42" name="Graphic 41" descr="Route (Two Pins With A Path) with solid fill">
            <a:extLst>
              <a:ext uri="{FF2B5EF4-FFF2-40B4-BE49-F238E27FC236}">
                <a16:creationId xmlns:a16="http://schemas.microsoft.com/office/drawing/2014/main" id="{EE814EC2-96F2-EA11-EAD5-D158ABD7723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58591" y="957930"/>
            <a:ext cx="619468" cy="561412"/>
          </a:xfrm>
          <a:prstGeom prst="rect">
            <a:avLst/>
          </a:prstGeom>
        </p:spPr>
      </p:pic>
      <p:pic>
        <p:nvPicPr>
          <p:cNvPr id="45" name="Graphic 44" descr="Route (Two Pins With A Path) with solid fill">
            <a:extLst>
              <a:ext uri="{FF2B5EF4-FFF2-40B4-BE49-F238E27FC236}">
                <a16:creationId xmlns:a16="http://schemas.microsoft.com/office/drawing/2014/main" id="{2F14BECC-885F-02B0-BC10-5E42CF34318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58591" y="2186892"/>
            <a:ext cx="619468" cy="561412"/>
          </a:xfrm>
          <a:prstGeom prst="rect">
            <a:avLst/>
          </a:prstGeom>
        </p:spPr>
      </p:pic>
      <p:pic>
        <p:nvPicPr>
          <p:cNvPr id="48" name="Graphic 47" descr="Route (Two Pins With A Path) with solid fill">
            <a:extLst>
              <a:ext uri="{FF2B5EF4-FFF2-40B4-BE49-F238E27FC236}">
                <a16:creationId xmlns:a16="http://schemas.microsoft.com/office/drawing/2014/main" id="{6D1AB3DC-E382-5837-4611-6728DDF406D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01847" y="3525299"/>
            <a:ext cx="619468" cy="561412"/>
          </a:xfrm>
          <a:prstGeom prst="rect">
            <a:avLst/>
          </a:prstGeom>
        </p:spPr>
      </p:pic>
      <p:pic>
        <p:nvPicPr>
          <p:cNvPr id="52" name="Graphic 51" descr="Route (Two Pins With A Path) with solid fill">
            <a:extLst>
              <a:ext uri="{FF2B5EF4-FFF2-40B4-BE49-F238E27FC236}">
                <a16:creationId xmlns:a16="http://schemas.microsoft.com/office/drawing/2014/main" id="{41EA75A6-B2B8-3104-98A7-3A77DED2945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81489" y="4823199"/>
            <a:ext cx="619468" cy="561412"/>
          </a:xfrm>
          <a:prstGeom prst="rect">
            <a:avLst/>
          </a:prstGeom>
        </p:spPr>
      </p:pic>
      <p:sp>
        <p:nvSpPr>
          <p:cNvPr id="54" name="TextBox 53">
            <a:extLst>
              <a:ext uri="{FF2B5EF4-FFF2-40B4-BE49-F238E27FC236}">
                <a16:creationId xmlns:a16="http://schemas.microsoft.com/office/drawing/2014/main" id="{EB930AF1-EA48-32F8-B80D-D392CA4D4724}"/>
              </a:ext>
            </a:extLst>
          </p:cNvPr>
          <p:cNvSpPr txBox="1"/>
          <p:nvPr/>
        </p:nvSpPr>
        <p:spPr>
          <a:xfrm>
            <a:off x="7978059" y="745131"/>
            <a:ext cx="422351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84ACB6"/>
                </a:solidFill>
                <a:effectLst/>
                <a:uLnTx/>
                <a:uFillTx/>
                <a:latin typeface="Calibri" panose="020F0502020204030204"/>
                <a:ea typeface="Calibri"/>
                <a:cs typeface="Calibri"/>
              </a:rPr>
              <a:t>Strengthen staff development with improved training resources and system best practice guidance</a:t>
            </a:r>
            <a:endParaRPr kumimoji="0" lang="en-US" sz="2000" b="0"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198E08E8-574D-F5F4-5DD2-26EE83F7FFB9}"/>
              </a:ext>
            </a:extLst>
          </p:cNvPr>
          <p:cNvSpPr txBox="1"/>
          <p:nvPr/>
        </p:nvSpPr>
        <p:spPr>
          <a:xfrm>
            <a:off x="7978059" y="2085743"/>
            <a:ext cx="39662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84ACB6"/>
                </a:solidFill>
                <a:effectLst/>
                <a:uLnTx/>
                <a:uFillTx/>
                <a:latin typeface="Calibri" panose="020F0502020204030204"/>
                <a:ea typeface="Calibri"/>
                <a:cs typeface="Calibri"/>
              </a:rPr>
              <a:t>Expand to additional outpatient services and other specialties</a:t>
            </a:r>
            <a:endParaRPr kumimoji="0" lang="en-US" sz="2000" b="0"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350D3773-C6B2-C47A-96F3-33A2273E7C4D}"/>
              </a:ext>
            </a:extLst>
          </p:cNvPr>
          <p:cNvSpPr txBox="1"/>
          <p:nvPr/>
        </p:nvSpPr>
        <p:spPr>
          <a:xfrm>
            <a:off x="8062223" y="3428814"/>
            <a:ext cx="374877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84ACB6"/>
                </a:solidFill>
                <a:effectLst/>
                <a:uLnTx/>
                <a:uFillTx/>
                <a:latin typeface="Calibri" panose="020F0502020204030204"/>
                <a:ea typeface="Calibri"/>
                <a:cs typeface="Calibri"/>
              </a:rPr>
              <a:t>Develop the roadmap for future </a:t>
            </a:r>
            <a:r>
              <a:rPr kumimoji="0" lang="en-GB" sz="2000" b="0" i="0" u="none" strike="noStrike" kern="1200" cap="none" spc="0" normalizeH="0" baseline="0" noProof="0" dirty="0" err="1">
                <a:ln>
                  <a:noFill/>
                </a:ln>
                <a:solidFill>
                  <a:srgbClr val="84ACB6"/>
                </a:solidFill>
                <a:effectLst/>
                <a:uLnTx/>
                <a:uFillTx/>
                <a:latin typeface="Calibri" panose="020F0502020204030204"/>
                <a:ea typeface="Calibri"/>
                <a:cs typeface="Calibri"/>
              </a:rPr>
              <a:t>BetterMeds</a:t>
            </a:r>
            <a:r>
              <a:rPr kumimoji="0" lang="en-GB" sz="2000" b="0" i="0" u="none" strike="noStrike" kern="1200" cap="none" spc="0" normalizeH="0" baseline="0" noProof="0" dirty="0">
                <a:ln>
                  <a:noFill/>
                </a:ln>
                <a:solidFill>
                  <a:srgbClr val="84ACB6"/>
                </a:solidFill>
                <a:effectLst/>
                <a:uLnTx/>
                <a:uFillTx/>
                <a:latin typeface="Calibri" panose="020F0502020204030204"/>
                <a:ea typeface="Calibri"/>
                <a:cs typeface="Calibri"/>
              </a:rPr>
              <a:t> upgrades </a:t>
            </a:r>
            <a:endParaRPr kumimoji="0" lang="en-US" sz="2000" b="0" i="0" u="none" strike="noStrike" kern="1200" cap="none" spc="0" normalizeH="0" baseline="0" noProof="0" dirty="0">
              <a:ln>
                <a:noFill/>
              </a:ln>
              <a:solidFill>
                <a:srgbClr val="84ACB6"/>
              </a:solidFill>
              <a:effectLst/>
              <a:uLnTx/>
              <a:uFillTx/>
              <a:latin typeface="Calibri" panose="020F0502020204030204"/>
              <a:ea typeface="Calibri"/>
              <a:cs typeface="Calibri"/>
            </a:endParaRPr>
          </a:p>
        </p:txBody>
      </p:sp>
      <p:sp>
        <p:nvSpPr>
          <p:cNvPr id="68" name="TextBox 67">
            <a:extLst>
              <a:ext uri="{FF2B5EF4-FFF2-40B4-BE49-F238E27FC236}">
                <a16:creationId xmlns:a16="http://schemas.microsoft.com/office/drawing/2014/main" id="{DF8B5F49-D010-C9E7-3A06-3B6C5BDC667E}"/>
              </a:ext>
            </a:extLst>
          </p:cNvPr>
          <p:cNvSpPr txBox="1"/>
          <p:nvPr/>
        </p:nvSpPr>
        <p:spPr>
          <a:xfrm>
            <a:off x="8036934" y="4657561"/>
            <a:ext cx="407116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84ACB6"/>
                </a:solidFill>
                <a:effectLst/>
                <a:uLnTx/>
                <a:uFillTx/>
                <a:latin typeface="Calibri" panose="020F0502020204030204"/>
                <a:ea typeface="Calibri"/>
                <a:cs typeface="Calibri"/>
              </a:rPr>
              <a:t>Collaborate with the system supplier to implement improvements informed by staff feedback</a:t>
            </a:r>
            <a:endParaRPr kumimoji="0" lang="en-US" sz="2000" b="0" i="0" u="none" strike="noStrike" kern="1200" cap="none" spc="0" normalizeH="0" baseline="0" noProof="0" dirty="0">
              <a:ln>
                <a:noFill/>
              </a:ln>
              <a:solidFill>
                <a:srgbClr val="84ACB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991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7DFBEE-2553-5A54-6A1C-2EB32D219D4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04F507B2-8907-CA8B-C508-5190EC891209}"/>
              </a:ext>
            </a:extLst>
          </p:cNvPr>
          <p:cNvSpPr txBox="1">
            <a:spLocks/>
          </p:cNvSpPr>
          <p:nvPr/>
        </p:nvSpPr>
        <p:spPr>
          <a:xfrm>
            <a:off x="6448439" y="382380"/>
            <a:ext cx="4496653"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     2025/26 – Successes</a:t>
            </a:r>
          </a:p>
        </p:txBody>
      </p:sp>
      <p:sp>
        <p:nvSpPr>
          <p:cNvPr id="3" name="Text Placeholder 4">
            <a:extLst>
              <a:ext uri="{FF2B5EF4-FFF2-40B4-BE49-F238E27FC236}">
                <a16:creationId xmlns:a16="http://schemas.microsoft.com/office/drawing/2014/main" id="{B03D6292-C7DD-012F-6028-89141A569698}"/>
              </a:ext>
            </a:extLst>
          </p:cNvPr>
          <p:cNvSpPr txBox="1">
            <a:spLocks/>
          </p:cNvSpPr>
          <p:nvPr/>
        </p:nvSpPr>
        <p:spPr>
          <a:xfrm>
            <a:off x="6941127" y="1156521"/>
            <a:ext cx="5057588"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prstClr val="white"/>
                </a:solidFill>
                <a:latin typeface="Arial" panose="020B0604020202020204" pitchFamily="34" charset="0"/>
                <a:cs typeface="Arial" panose="020B0604020202020204" pitchFamily="34" charset="0"/>
                <a:sym typeface="Calibri"/>
              </a:rPr>
              <a:t>Despite the challenges, we know that every day our staff do amazing things to support our communities across North Wales and each other. Some of the highlights of the year include:</a:t>
            </a:r>
          </a:p>
          <a:p>
            <a:r>
              <a:rPr lang="en-GB" sz="1800" dirty="0">
                <a:solidFill>
                  <a:prstClr val="white"/>
                </a:solidFill>
                <a:latin typeface="Arial" panose="020B0604020202020204" pitchFamily="34" charset="0"/>
                <a:cs typeface="Arial" panose="020B0604020202020204" pitchFamily="34" charset="0"/>
                <a:sym typeface="Calibri"/>
              </a:rPr>
              <a:t>A 63 per cent reduction in patients waiting more than two years for treatment and elimination of all waits of more than 208 weeks (from 5,819 to 2,161). The number of people waiting more than two years for their first outpatient appointment was reduced from  49,600 (July 2025) to 2,340 (June 2026).</a:t>
            </a:r>
          </a:p>
          <a:p>
            <a:r>
              <a:rPr lang="en-GB" sz="1800" dirty="0">
                <a:solidFill>
                  <a:prstClr val="white"/>
                </a:solidFill>
                <a:latin typeface="Arial" panose="020B0604020202020204" pitchFamily="34" charset="0"/>
                <a:cs typeface="Arial" panose="020B0604020202020204" pitchFamily="34" charset="0"/>
                <a:sym typeface="Calibri"/>
              </a:rPr>
              <a:t>The number of people waiting longer than a year for their first outpatient appointment reduced from about 32,000 (August 2025), down to about 5,000 (June 2026) alongside a significantly improved diagnostic performance. Altogether this improvement means patients are being seen and getting the care they need more quickly.</a:t>
            </a:r>
          </a:p>
          <a:p>
            <a:endParaRPr lang="en-GB" sz="1800" dirty="0">
              <a:solidFill>
                <a:prstClr val="white"/>
              </a:solidFill>
              <a:latin typeface="Arial" panose="020B0604020202020204" pitchFamily="34" charset="0"/>
              <a:cs typeface="Arial" panose="020B0604020202020204" pitchFamily="34" charset="0"/>
              <a:sym typeface="Calibri"/>
            </a:endParaRPr>
          </a:p>
        </p:txBody>
      </p:sp>
      <p:sp>
        <p:nvSpPr>
          <p:cNvPr id="4" name="Text Placeholder 3">
            <a:extLst>
              <a:ext uri="{FF2B5EF4-FFF2-40B4-BE49-F238E27FC236}">
                <a16:creationId xmlns:a16="http://schemas.microsoft.com/office/drawing/2014/main" id="{7042DF43-8783-D574-BF71-718461BACEDF}"/>
              </a:ext>
            </a:extLst>
          </p:cNvPr>
          <p:cNvSpPr txBox="1">
            <a:spLocks/>
          </p:cNvSpPr>
          <p:nvPr/>
        </p:nvSpPr>
        <p:spPr>
          <a:xfrm>
            <a:off x="2281281" y="376830"/>
            <a:ext cx="455772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2025/26 – </a:t>
            </a:r>
            <a:r>
              <a:rPr lang="en-US" b="1" dirty="0" err="1">
                <a:solidFill>
                  <a:prstClr val="white"/>
                </a:solidFill>
                <a:latin typeface="Arial" panose="020B0604020202020204" pitchFamily="34" charset="0"/>
                <a:cs typeface="Arial" panose="020B0604020202020204" pitchFamily="34" charset="0"/>
                <a:sym typeface="Calibri"/>
              </a:rPr>
              <a:t>Llwyddiannau</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5" name="Text Placeholder 4">
            <a:extLst>
              <a:ext uri="{FF2B5EF4-FFF2-40B4-BE49-F238E27FC236}">
                <a16:creationId xmlns:a16="http://schemas.microsoft.com/office/drawing/2014/main" id="{B73E69F4-C02D-39EA-6C92-9070389F4088}"/>
              </a:ext>
            </a:extLst>
          </p:cNvPr>
          <p:cNvSpPr txBox="1"/>
          <p:nvPr/>
        </p:nvSpPr>
        <p:spPr>
          <a:xfrm>
            <a:off x="2281281" y="907186"/>
            <a:ext cx="4799485" cy="50436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y" sz="1800" dirty="0">
                <a:solidFill>
                  <a:srgbClr val="FFFFFF"/>
                </a:solidFill>
                <a:latin typeface="Arial"/>
                <a:sym typeface="Calibri"/>
              </a:rPr>
              <a:t>Er gwaethaf yr heriau, rydym ni'n gwybod bod ein staff yn mynd ati bob dydd i wneud pethau gwych i gynorthwyo cymunedau ledled Gogledd Cymru a chynorthwyo'i gilydd. Mae rhai o uchafbwyntiau’r flwyddyn yn cynnwys:</a:t>
            </a:r>
          </a:p>
          <a:p>
            <a:r>
              <a:rPr lang="cy" sz="1800" dirty="0">
                <a:solidFill>
                  <a:srgbClr val="FFFFFF"/>
                </a:solidFill>
                <a:latin typeface="Arial"/>
                <a:sym typeface="Calibri"/>
              </a:rPr>
              <a:t>Gostyngiad o 63 y cant yn nifer y cleifion sy'n aros mwy na dwy flynedd am driniaeth (o 5,819 i 2,161). a dileu pob amser aros o fwy na 208 wythnos. Lleihaodd nifer y bobl a oedd yn aros mwy na dwy flynedd am eu hapwyntiad cleifion allanol cyntaf o 49,600 (Gorffennaf 2025) i 2,340 (Mehefin 2026).</a:t>
            </a:r>
          </a:p>
          <a:p>
            <a:r>
              <a:rPr lang="cy" sz="1800" dirty="0">
                <a:solidFill>
                  <a:srgbClr val="FFFFFF"/>
                </a:solidFill>
                <a:latin typeface="Arial"/>
                <a:sym typeface="Calibri"/>
              </a:rPr>
              <a:t>Gostyngodd nifer y bobl a oedd yn aros yn hirach na blwyddyn am eu hapwyntiad cleifion allanol cyntaf o tua 32,000 (Awst 2025), i </a:t>
            </a:r>
            <a:r>
              <a:rPr lang="cy" sz="1800">
                <a:solidFill>
                  <a:srgbClr val="FFFFFF"/>
                </a:solidFill>
                <a:latin typeface="Arial"/>
                <a:sym typeface="Calibri"/>
              </a:rPr>
              <a:t>tua 5,000 </a:t>
            </a:r>
            <a:r>
              <a:rPr lang="cy" sz="1800" dirty="0">
                <a:solidFill>
                  <a:srgbClr val="FFFFFF"/>
                </a:solidFill>
                <a:latin typeface="Arial"/>
                <a:sym typeface="Calibri"/>
              </a:rPr>
              <a:t>(Mehefin 2026) ochr yn ochr â pherfformiad diagnostig sy'n sylweddol well. At ei gilydd, mae'r gwelliant hwn yn golygu bod cleifion yn cael eu gweld ac yn cael y gofal sydd ei angen arnynt yn gyflymach.</a:t>
            </a:r>
          </a:p>
          <a:p>
            <a:endParaRPr lang="en-GB" sz="1800" dirty="0">
              <a:solidFill>
                <a:prstClr val="white"/>
              </a:solidFill>
              <a:latin typeface="Arial" panose="020B0604020202020204" pitchFamily="34" charset="0"/>
              <a:cs typeface="Arial" panose="020B0604020202020204" pitchFamily="34" charset="0"/>
              <a:sym typeface="Calibri"/>
            </a:endParaRPr>
          </a:p>
        </p:txBody>
      </p:sp>
    </p:spTree>
    <p:extLst>
      <p:ext uri="{BB962C8B-B14F-4D97-AF65-F5344CB8AC3E}">
        <p14:creationId xmlns:p14="http://schemas.microsoft.com/office/powerpoint/2010/main" val="190420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70F965-6B55-5648-3C0F-D9D60D6C677C}"/>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94754C79-D6DB-CCD0-90BD-95867A7C0E6A}"/>
              </a:ext>
            </a:extLst>
          </p:cNvPr>
          <p:cNvSpPr txBox="1">
            <a:spLocks/>
          </p:cNvSpPr>
          <p:nvPr/>
        </p:nvSpPr>
        <p:spPr>
          <a:xfrm>
            <a:off x="7127311" y="352245"/>
            <a:ext cx="4565925"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     2025/26 – Successes</a:t>
            </a:r>
          </a:p>
        </p:txBody>
      </p:sp>
      <p:sp>
        <p:nvSpPr>
          <p:cNvPr id="3" name="Text Placeholder 3">
            <a:extLst>
              <a:ext uri="{FF2B5EF4-FFF2-40B4-BE49-F238E27FC236}">
                <a16:creationId xmlns:a16="http://schemas.microsoft.com/office/drawing/2014/main" id="{0A753BAA-C81B-556D-4CA8-FE99C1ED72A8}"/>
              </a:ext>
            </a:extLst>
          </p:cNvPr>
          <p:cNvSpPr txBox="1">
            <a:spLocks/>
          </p:cNvSpPr>
          <p:nvPr/>
        </p:nvSpPr>
        <p:spPr>
          <a:xfrm>
            <a:off x="2447536" y="321410"/>
            <a:ext cx="455772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2025/26 – </a:t>
            </a:r>
            <a:r>
              <a:rPr lang="en-US" b="1" dirty="0" err="1">
                <a:solidFill>
                  <a:prstClr val="white"/>
                </a:solidFill>
                <a:latin typeface="Arial" panose="020B0604020202020204" pitchFamily="34" charset="0"/>
                <a:cs typeface="Arial" panose="020B0604020202020204" pitchFamily="34" charset="0"/>
                <a:sym typeface="Calibri"/>
              </a:rPr>
              <a:t>Llwyddiannau</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4" name="Text Placeholder 4">
            <a:extLst>
              <a:ext uri="{FF2B5EF4-FFF2-40B4-BE49-F238E27FC236}">
                <a16:creationId xmlns:a16="http://schemas.microsoft.com/office/drawing/2014/main" id="{85A9AFBE-87F5-E917-06B7-682395A67720}"/>
              </a:ext>
            </a:extLst>
          </p:cNvPr>
          <p:cNvSpPr txBox="1">
            <a:spLocks/>
          </p:cNvSpPr>
          <p:nvPr/>
        </p:nvSpPr>
        <p:spPr>
          <a:xfrm>
            <a:off x="7362837" y="1156521"/>
            <a:ext cx="4635877"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prstClr val="white"/>
                </a:solidFill>
                <a:latin typeface="Arial" panose="020B0604020202020204" pitchFamily="34" charset="0"/>
                <a:cs typeface="Arial" panose="020B0604020202020204" pitchFamily="34" charset="0"/>
                <a:sym typeface="Calibri"/>
              </a:rPr>
              <a:t>The launch of a new Master of Pharmacy Programme at the North Wales Medical School, which has been developed in partnership with Bangor University and is another major milestone for the North Wales Medical School.</a:t>
            </a:r>
          </a:p>
          <a:p>
            <a:r>
              <a:rPr lang="en-GB" sz="1800" dirty="0">
                <a:solidFill>
                  <a:prstClr val="white"/>
                </a:solidFill>
                <a:latin typeface="Arial" panose="020B0604020202020204" pitchFamily="34" charset="0"/>
                <a:cs typeface="Arial" panose="020B0604020202020204" pitchFamily="34" charset="0"/>
                <a:sym typeface="Calibri"/>
              </a:rPr>
              <a:t>Continued investment and strengthening of services across our communities, such pharmacy, dentistry and optometry services.</a:t>
            </a:r>
          </a:p>
          <a:p>
            <a:r>
              <a:rPr lang="en-GB" sz="1800" dirty="0">
                <a:solidFill>
                  <a:prstClr val="white"/>
                </a:solidFill>
                <a:latin typeface="Arial" panose="020B0604020202020204" pitchFamily="34" charset="0"/>
                <a:cs typeface="Arial" panose="020B0604020202020204" pitchFamily="34" charset="0"/>
                <a:sym typeface="Calibri"/>
              </a:rPr>
              <a:t>Significantly strengthened and formalised strategic planning arrangements, which will deliver a 10-year strategy and Clinical Services Strategy to improve the health and wellbeing of the population of North Wales.</a:t>
            </a:r>
          </a:p>
          <a:p>
            <a:r>
              <a:rPr lang="en-GB" sz="1800" dirty="0">
                <a:solidFill>
                  <a:prstClr val="white"/>
                </a:solidFill>
                <a:latin typeface="Arial" panose="020B0604020202020204" pitchFamily="34" charset="0"/>
                <a:cs typeface="Arial" panose="020B0604020202020204" pitchFamily="34" charset="0"/>
                <a:sym typeface="Calibri"/>
              </a:rPr>
              <a:t>Strengthened governance, risk management and quality management arrangements.</a:t>
            </a:r>
          </a:p>
        </p:txBody>
      </p:sp>
      <p:sp>
        <p:nvSpPr>
          <p:cNvPr id="5" name="Text Placeholder 4">
            <a:extLst>
              <a:ext uri="{FF2B5EF4-FFF2-40B4-BE49-F238E27FC236}">
                <a16:creationId xmlns:a16="http://schemas.microsoft.com/office/drawing/2014/main" id="{2D202EC9-B4D2-8D8B-3EBD-96452D237B95}"/>
              </a:ext>
            </a:extLst>
          </p:cNvPr>
          <p:cNvSpPr txBox="1"/>
          <p:nvPr/>
        </p:nvSpPr>
        <p:spPr>
          <a:xfrm>
            <a:off x="2229492" y="1156521"/>
            <a:ext cx="4635877"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 sz="1800" dirty="0">
                <a:solidFill>
                  <a:srgbClr val="FFFFFF"/>
                </a:solidFill>
                <a:latin typeface="Arial"/>
                <a:sym typeface="Calibri"/>
              </a:rPr>
              <a:t>Lansio Rhaglen Meistr mewn Fferylliaeth newydd yn Ysgol Feddygol Gogledd Cymru, a ddatblygwyd mewn partneriaeth â Phrifysgol Bangor. Mae'n garreg filltir bwysig arall i Ysgol Feddygol Gogledd Cymru.</a:t>
            </a:r>
          </a:p>
          <a:p>
            <a:r>
              <a:rPr lang="cy" sz="1800" dirty="0">
                <a:solidFill>
                  <a:srgbClr val="FFFFFF"/>
                </a:solidFill>
                <a:latin typeface="Arial"/>
                <a:sym typeface="Calibri"/>
              </a:rPr>
              <a:t>Parhau i fuddsoddi a chryfhau gwasanaethau ar draws ein cymunedau, fel gwasanaethau fferylliaeth, deintyddiaeth ac optometreg.</a:t>
            </a:r>
          </a:p>
          <a:p>
            <a:r>
              <a:rPr lang="cy" sz="1800" dirty="0">
                <a:solidFill>
                  <a:srgbClr val="FFFFFF"/>
                </a:solidFill>
                <a:latin typeface="Arial"/>
                <a:sym typeface="Calibri"/>
              </a:rPr>
              <a:t>Cryfhau a ffurfioli cynllunio strategol yn sylweddol, a fydd yn cyflawni strategaeth 10 mlynedd a Strategaeth Gwasanaethau Clinigol i wella iechyd a lles poblogaeth Gogledd Cymru.</a:t>
            </a:r>
          </a:p>
          <a:p>
            <a:r>
              <a:rPr lang="cy" sz="1800" dirty="0">
                <a:solidFill>
                  <a:srgbClr val="FFFFFF"/>
                </a:solidFill>
                <a:latin typeface="Arial"/>
                <a:sym typeface="Calibri"/>
              </a:rPr>
              <a:t>Cryhau trefniadau llywodraethiant, rheoli risg a rheoli ansawdd.</a:t>
            </a:r>
          </a:p>
        </p:txBody>
      </p:sp>
    </p:spTree>
    <p:extLst>
      <p:ext uri="{BB962C8B-B14F-4D97-AF65-F5344CB8AC3E}">
        <p14:creationId xmlns:p14="http://schemas.microsoft.com/office/powerpoint/2010/main" val="320207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4D78C72-FEEF-FA20-44DD-9A8607FA0D72}"/>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3935C43-59B8-9882-37DB-5AA1656FAF53}"/>
              </a:ext>
            </a:extLst>
          </p:cNvPr>
          <p:cNvSpPr txBox="1">
            <a:spLocks/>
          </p:cNvSpPr>
          <p:nvPr/>
        </p:nvSpPr>
        <p:spPr>
          <a:xfrm>
            <a:off x="7210439" y="382379"/>
            <a:ext cx="4538216"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     2025/26 – Successes</a:t>
            </a:r>
          </a:p>
        </p:txBody>
      </p:sp>
      <p:sp>
        <p:nvSpPr>
          <p:cNvPr id="4" name="Text Placeholder 3">
            <a:extLst>
              <a:ext uri="{FF2B5EF4-FFF2-40B4-BE49-F238E27FC236}">
                <a16:creationId xmlns:a16="http://schemas.microsoft.com/office/drawing/2014/main" id="{D17A53A3-14CE-78CF-673A-9685E1E7979F}"/>
              </a:ext>
            </a:extLst>
          </p:cNvPr>
          <p:cNvSpPr txBox="1">
            <a:spLocks/>
          </p:cNvSpPr>
          <p:nvPr/>
        </p:nvSpPr>
        <p:spPr>
          <a:xfrm>
            <a:off x="2530664" y="376828"/>
            <a:ext cx="4557726"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2025/26 – </a:t>
            </a:r>
            <a:r>
              <a:rPr lang="en-US" b="1" dirty="0" err="1">
                <a:solidFill>
                  <a:prstClr val="white"/>
                </a:solidFill>
                <a:latin typeface="Arial" panose="020B0604020202020204" pitchFamily="34" charset="0"/>
                <a:cs typeface="Arial" panose="020B0604020202020204" pitchFamily="34" charset="0"/>
                <a:sym typeface="Calibri"/>
              </a:rPr>
              <a:t>Llwyddiannau</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5" name="Text Placeholder 4">
            <a:extLst>
              <a:ext uri="{FF2B5EF4-FFF2-40B4-BE49-F238E27FC236}">
                <a16:creationId xmlns:a16="http://schemas.microsoft.com/office/drawing/2014/main" id="{325EEB8E-D47B-68B2-690D-7B587189BC47}"/>
              </a:ext>
            </a:extLst>
          </p:cNvPr>
          <p:cNvSpPr txBox="1">
            <a:spLocks/>
          </p:cNvSpPr>
          <p:nvPr/>
        </p:nvSpPr>
        <p:spPr>
          <a:xfrm>
            <a:off x="7460499" y="1156521"/>
            <a:ext cx="4538216"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prstClr val="white"/>
                </a:solidFill>
                <a:latin typeface="Arial" panose="020B0604020202020204" pitchFamily="34" charset="0"/>
                <a:cs typeface="Arial" panose="020B0604020202020204" pitchFamily="34" charset="0"/>
                <a:sym typeface="Calibri"/>
              </a:rPr>
              <a:t>Continued investment in new facilities with the North Wales Surgical Hub at Llandudno Hospital moving closer to completion and plans being announced for the redevelopment of the Royal Alexandra Hospital in Rhyl.</a:t>
            </a:r>
          </a:p>
          <a:p>
            <a:r>
              <a:rPr lang="en-GB" sz="1800" dirty="0">
                <a:solidFill>
                  <a:prstClr val="white"/>
                </a:solidFill>
                <a:latin typeface="Arial" panose="020B0604020202020204" pitchFamily="34" charset="0"/>
                <a:cs typeface="Arial" panose="020B0604020202020204" pitchFamily="34" charset="0"/>
                <a:sym typeface="Calibri"/>
              </a:rPr>
              <a:t>Digital transformation with the rollout of a new electronic prescribing system and new digital patient record systems.</a:t>
            </a:r>
          </a:p>
          <a:p>
            <a:endParaRPr lang="en-GB" sz="1800" dirty="0">
              <a:solidFill>
                <a:prstClr val="white"/>
              </a:solidFill>
              <a:latin typeface="Arial" panose="020B0604020202020204" pitchFamily="34" charset="0"/>
              <a:cs typeface="Arial" panose="020B0604020202020204" pitchFamily="34" charset="0"/>
              <a:sym typeface="Calibri"/>
            </a:endParaRPr>
          </a:p>
        </p:txBody>
      </p:sp>
      <p:sp>
        <p:nvSpPr>
          <p:cNvPr id="3" name="Text Placeholder 4">
            <a:extLst>
              <a:ext uri="{FF2B5EF4-FFF2-40B4-BE49-F238E27FC236}">
                <a16:creationId xmlns:a16="http://schemas.microsoft.com/office/drawing/2014/main" id="{A9878D15-1D59-682A-448C-A4442C0BB4F3}"/>
              </a:ext>
            </a:extLst>
          </p:cNvPr>
          <p:cNvSpPr txBox="1"/>
          <p:nvPr/>
        </p:nvSpPr>
        <p:spPr>
          <a:xfrm>
            <a:off x="2342539" y="1176969"/>
            <a:ext cx="4777926"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 sz="1800" dirty="0">
                <a:solidFill>
                  <a:srgbClr val="FFFFFF"/>
                </a:solidFill>
                <a:latin typeface="Arial"/>
                <a:sym typeface="Calibri"/>
              </a:rPr>
              <a:t>Parhau i fuddsoddi mewn cyfleusterau newydd gyda Chanolfan Lawfeddygol Gogledd Cymru yn Ysbyty Llandudno yn agosáu at ei chwblhau a chynlluniau'n cael eu cyhoeddi ar gyfer ailddatblygu Ysbyty Brenhinol Alexandra yn y Rhyl.</a:t>
            </a:r>
          </a:p>
          <a:p>
            <a:r>
              <a:rPr lang="cy" sz="1800" dirty="0">
                <a:solidFill>
                  <a:srgbClr val="FFFFFF"/>
                </a:solidFill>
                <a:latin typeface="Arial"/>
                <a:sym typeface="Calibri"/>
              </a:rPr>
              <a:t>Trawsnewid digidol gyda chyflwyno system ragnodi electronig newydd a systemau digidol newydd ar gyfer cofnodion cleifion.</a:t>
            </a:r>
          </a:p>
          <a:p>
            <a:endParaRPr lang="en-GB" sz="1800" dirty="0">
              <a:solidFill>
                <a:prstClr val="white"/>
              </a:solidFill>
              <a:latin typeface="Arial" panose="020B0604020202020204" pitchFamily="34" charset="0"/>
              <a:cs typeface="Arial" panose="020B0604020202020204" pitchFamily="34" charset="0"/>
              <a:sym typeface="Calibri"/>
            </a:endParaRPr>
          </a:p>
        </p:txBody>
      </p:sp>
    </p:spTree>
    <p:extLst>
      <p:ext uri="{BB962C8B-B14F-4D97-AF65-F5344CB8AC3E}">
        <p14:creationId xmlns:p14="http://schemas.microsoft.com/office/powerpoint/2010/main" val="144089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B45F91-D2CA-B96C-BED8-56655DF5BD10}"/>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CFAA658-C919-2CF4-662E-E34D7DED628B}"/>
              </a:ext>
            </a:extLst>
          </p:cNvPr>
          <p:cNvSpPr txBox="1">
            <a:spLocks/>
          </p:cNvSpPr>
          <p:nvPr/>
        </p:nvSpPr>
        <p:spPr>
          <a:xfrm>
            <a:off x="7578435" y="348059"/>
            <a:ext cx="2727320"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Next </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Calibri"/>
              </a:rPr>
              <a:t>steps</a:t>
            </a:r>
          </a:p>
        </p:txBody>
      </p:sp>
      <p:sp>
        <p:nvSpPr>
          <p:cNvPr id="3" name="Text Placeholder 3">
            <a:extLst>
              <a:ext uri="{FF2B5EF4-FFF2-40B4-BE49-F238E27FC236}">
                <a16:creationId xmlns:a16="http://schemas.microsoft.com/office/drawing/2014/main" id="{DC12A080-DCCF-52FE-8E69-72070FC4F726}"/>
              </a:ext>
            </a:extLst>
          </p:cNvPr>
          <p:cNvSpPr txBox="1">
            <a:spLocks/>
          </p:cNvSpPr>
          <p:nvPr/>
        </p:nvSpPr>
        <p:spPr>
          <a:xfrm>
            <a:off x="2655354" y="348059"/>
            <a:ext cx="3232828"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Y </a:t>
            </a:r>
            <a:r>
              <a:rPr lang="en-US" b="1" dirty="0" err="1">
                <a:solidFill>
                  <a:prstClr val="white"/>
                </a:solidFill>
                <a:latin typeface="Arial" panose="020B0604020202020204" pitchFamily="34" charset="0"/>
                <a:cs typeface="Arial" panose="020B0604020202020204" pitchFamily="34" charset="0"/>
                <a:sym typeface="Calibri"/>
              </a:rPr>
              <a:t>camau</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nesaf</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4" name="Text Placeholder 4">
            <a:extLst>
              <a:ext uri="{FF2B5EF4-FFF2-40B4-BE49-F238E27FC236}">
                <a16:creationId xmlns:a16="http://schemas.microsoft.com/office/drawing/2014/main" id="{B27C193E-64C3-7BD0-A3E6-F0569EC3AA18}"/>
              </a:ext>
            </a:extLst>
          </p:cNvPr>
          <p:cNvSpPr txBox="1">
            <a:spLocks/>
          </p:cNvSpPr>
          <p:nvPr/>
        </p:nvSpPr>
        <p:spPr>
          <a:xfrm>
            <a:off x="7578435" y="1156521"/>
            <a:ext cx="4420279"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prstClr val="white"/>
                </a:solidFill>
                <a:latin typeface="Arial" panose="020B0604020202020204" pitchFamily="34" charset="0"/>
                <a:cs typeface="Arial" panose="020B0604020202020204" pitchFamily="34" charset="0"/>
                <a:sym typeface="Calibri"/>
              </a:rPr>
              <a:t>Looking ahead to 2026/27, our focus is on building upon the foundational and early delivery work to date and to accelerate delivery of change to front line services, whilst continuing to build a sustainable organisation for the long-term. There are some critical pieces of work that will be fundamental to achieving this, which include:</a:t>
            </a:r>
          </a:p>
          <a:p>
            <a:r>
              <a:rPr lang="en-GB" sz="1800" dirty="0">
                <a:solidFill>
                  <a:prstClr val="white"/>
                </a:solidFill>
                <a:latin typeface="Arial" panose="020B0604020202020204" pitchFamily="34" charset="0"/>
                <a:cs typeface="Arial" panose="020B0604020202020204" pitchFamily="34" charset="0"/>
                <a:sym typeface="Calibri"/>
              </a:rPr>
              <a:t>Improving access to services, reducing the time people wait for treatment whether planned or in an emergency.</a:t>
            </a:r>
          </a:p>
          <a:p>
            <a:r>
              <a:rPr lang="en-GB" sz="1800" dirty="0">
                <a:solidFill>
                  <a:prstClr val="white"/>
                </a:solidFill>
                <a:latin typeface="Arial" panose="020B0604020202020204" pitchFamily="34" charset="0"/>
                <a:cs typeface="Arial" panose="020B0604020202020204" pitchFamily="34" charset="0"/>
                <a:sym typeface="Calibri"/>
              </a:rPr>
              <a:t>Improving patient safety and reducing avoidable harm.</a:t>
            </a:r>
          </a:p>
          <a:p>
            <a:r>
              <a:rPr lang="en-GB" sz="1800" dirty="0">
                <a:solidFill>
                  <a:prstClr val="white"/>
                </a:solidFill>
                <a:latin typeface="Arial" panose="020B0604020202020204" pitchFamily="34" charset="0"/>
                <a:cs typeface="Arial" panose="020B0604020202020204" pitchFamily="34" charset="0"/>
                <a:sym typeface="Calibri"/>
              </a:rPr>
              <a:t>Strengthening workforce stability and leadership capacity.</a:t>
            </a:r>
          </a:p>
        </p:txBody>
      </p:sp>
      <p:sp>
        <p:nvSpPr>
          <p:cNvPr id="5" name="Text Placeholder 4">
            <a:extLst>
              <a:ext uri="{FF2B5EF4-FFF2-40B4-BE49-F238E27FC236}">
                <a16:creationId xmlns:a16="http://schemas.microsoft.com/office/drawing/2014/main" id="{AC59DD74-27A9-1B22-4B9B-294EB6A1378C}"/>
              </a:ext>
            </a:extLst>
          </p:cNvPr>
          <p:cNvSpPr txBox="1"/>
          <p:nvPr/>
        </p:nvSpPr>
        <p:spPr>
          <a:xfrm>
            <a:off x="2655354" y="1156521"/>
            <a:ext cx="4590573"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y" sz="1800" dirty="0">
                <a:solidFill>
                  <a:srgbClr val="FFFFFF"/>
                </a:solidFill>
                <a:latin typeface="Arial"/>
                <a:sym typeface="Calibri"/>
              </a:rPr>
              <a:t>Gan edrych ymlaen at 2026/27, mae ein ffocws ar adeiladu ar y gwaith cychwynnol a'r gwaith cyflawni cynnar a wnaed hyd yma, a chyflymu’r broses o gyflawni newid i’r gwasanaethau'r rheng flaen gan barhau i greu sefydliad cynaliadwy yn y tymor hir. Mae rhai darnau o waith hollbwysig a fydd yn hanfodol i gyflawni hyn yn cynnwys:</a:t>
            </a:r>
          </a:p>
          <a:p>
            <a:r>
              <a:rPr lang="cy" sz="1800" dirty="0">
                <a:solidFill>
                  <a:srgbClr val="FFFFFF"/>
                </a:solidFill>
                <a:latin typeface="Arial"/>
                <a:sym typeface="Calibri"/>
              </a:rPr>
              <a:t>Gwella mynediad at wasanaethau, lleihau'r amser y mae pobl yn aros am driniaeth boed wedi'i chynllunio neu mewn argyfwng.</a:t>
            </a:r>
          </a:p>
          <a:p>
            <a:r>
              <a:rPr lang="cy" sz="1800" dirty="0">
                <a:solidFill>
                  <a:srgbClr val="FFFFFF"/>
                </a:solidFill>
                <a:latin typeface="Arial"/>
                <a:sym typeface="Calibri"/>
              </a:rPr>
              <a:t>Gwella diogelwch cleifion a lleihau niwed y gellir ei osgoi.</a:t>
            </a:r>
          </a:p>
          <a:p>
            <a:r>
              <a:rPr lang="cy" sz="1800" dirty="0">
                <a:solidFill>
                  <a:srgbClr val="FFFFFF"/>
                </a:solidFill>
                <a:latin typeface="Arial"/>
                <a:sym typeface="Calibri"/>
              </a:rPr>
              <a:t>Cryfhau sefydlogrwydd y gweithlu a'r gallu i arwain.</a:t>
            </a:r>
          </a:p>
        </p:txBody>
      </p:sp>
    </p:spTree>
    <p:extLst>
      <p:ext uri="{BB962C8B-B14F-4D97-AF65-F5344CB8AC3E}">
        <p14:creationId xmlns:p14="http://schemas.microsoft.com/office/powerpoint/2010/main" val="35654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D461B4-2001-EA81-1FAF-7C4E2CC7835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5EC5F25D-358D-D2E3-776A-D90CD6DD108A}"/>
              </a:ext>
            </a:extLst>
          </p:cNvPr>
          <p:cNvSpPr txBox="1">
            <a:spLocks/>
          </p:cNvSpPr>
          <p:nvPr/>
        </p:nvSpPr>
        <p:spPr>
          <a:xfrm>
            <a:off x="7538897" y="395875"/>
            <a:ext cx="2852011" cy="566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sym typeface="Calibri"/>
              </a:rPr>
              <a:t>Next steps</a:t>
            </a:r>
          </a:p>
        </p:txBody>
      </p:sp>
      <p:sp>
        <p:nvSpPr>
          <p:cNvPr id="3" name="Text Placeholder 3">
            <a:extLst>
              <a:ext uri="{FF2B5EF4-FFF2-40B4-BE49-F238E27FC236}">
                <a16:creationId xmlns:a16="http://schemas.microsoft.com/office/drawing/2014/main" id="{6E22A685-6DE9-4054-1DCE-ED499DC68EF6}"/>
              </a:ext>
            </a:extLst>
          </p:cNvPr>
          <p:cNvSpPr txBox="1">
            <a:spLocks/>
          </p:cNvSpPr>
          <p:nvPr/>
        </p:nvSpPr>
        <p:spPr>
          <a:xfrm>
            <a:off x="2683064" y="395875"/>
            <a:ext cx="3080428" cy="6283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prstClr val="white"/>
                </a:solidFill>
                <a:latin typeface="Arial" panose="020B0604020202020204" pitchFamily="34" charset="0"/>
                <a:cs typeface="Arial" panose="020B0604020202020204" pitchFamily="34" charset="0"/>
                <a:sym typeface="Calibri"/>
              </a:rPr>
              <a:t>Y </a:t>
            </a:r>
            <a:r>
              <a:rPr lang="en-US" b="1" dirty="0" err="1">
                <a:solidFill>
                  <a:prstClr val="white"/>
                </a:solidFill>
                <a:latin typeface="Arial" panose="020B0604020202020204" pitchFamily="34" charset="0"/>
                <a:cs typeface="Arial" panose="020B0604020202020204" pitchFamily="34" charset="0"/>
                <a:sym typeface="Calibri"/>
              </a:rPr>
              <a:t>camau</a:t>
            </a:r>
            <a:r>
              <a:rPr lang="en-US" b="1" dirty="0">
                <a:solidFill>
                  <a:prstClr val="white"/>
                </a:solidFill>
                <a:latin typeface="Arial" panose="020B0604020202020204" pitchFamily="34" charset="0"/>
                <a:cs typeface="Arial" panose="020B0604020202020204" pitchFamily="34" charset="0"/>
                <a:sym typeface="Calibri"/>
              </a:rPr>
              <a:t> </a:t>
            </a:r>
            <a:r>
              <a:rPr lang="en-US" b="1" dirty="0" err="1">
                <a:solidFill>
                  <a:prstClr val="white"/>
                </a:solidFill>
                <a:latin typeface="Arial" panose="020B0604020202020204" pitchFamily="34" charset="0"/>
                <a:cs typeface="Arial" panose="020B0604020202020204" pitchFamily="34" charset="0"/>
                <a:sym typeface="Calibri"/>
              </a:rPr>
              <a:t>nesaf</a:t>
            </a:r>
            <a:endParaRPr lang="en-US" b="1" dirty="0">
              <a:solidFill>
                <a:prstClr val="white"/>
              </a:solidFill>
              <a:latin typeface="Arial" panose="020B0604020202020204" pitchFamily="34" charset="0"/>
              <a:cs typeface="Arial" panose="020B0604020202020204" pitchFamily="34" charset="0"/>
              <a:sym typeface="Calibri"/>
            </a:endParaRPr>
          </a:p>
        </p:txBody>
      </p:sp>
      <p:sp>
        <p:nvSpPr>
          <p:cNvPr id="4" name="Text Placeholder 4">
            <a:extLst>
              <a:ext uri="{FF2B5EF4-FFF2-40B4-BE49-F238E27FC236}">
                <a16:creationId xmlns:a16="http://schemas.microsoft.com/office/drawing/2014/main" id="{AF5E136E-3F0E-F752-96A9-904C53FF5F39}"/>
              </a:ext>
            </a:extLst>
          </p:cNvPr>
          <p:cNvSpPr txBox="1">
            <a:spLocks/>
          </p:cNvSpPr>
          <p:nvPr/>
        </p:nvSpPr>
        <p:spPr>
          <a:xfrm>
            <a:off x="7356763" y="1156521"/>
            <a:ext cx="4641951" cy="4086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prstClr val="white"/>
                </a:solidFill>
                <a:latin typeface="Arial" panose="020B0604020202020204" pitchFamily="34" charset="0"/>
                <a:cs typeface="Arial" panose="020B0604020202020204" pitchFamily="34" charset="0"/>
                <a:sym typeface="Calibri"/>
              </a:rPr>
              <a:t>Strengthen the model of integrated primary and community care across North Wales through the Community by Design transformation programme.</a:t>
            </a:r>
          </a:p>
          <a:p>
            <a:r>
              <a:rPr lang="en-GB" sz="1800" dirty="0">
                <a:solidFill>
                  <a:prstClr val="white"/>
                </a:solidFill>
                <a:latin typeface="Arial" panose="020B0604020202020204" pitchFamily="34" charset="0"/>
                <a:cs typeface="Arial" panose="020B0604020202020204" pitchFamily="34" charset="0"/>
                <a:sym typeface="Calibri"/>
              </a:rPr>
              <a:t>Focus on key health improvement programmes across our communities.</a:t>
            </a:r>
          </a:p>
          <a:p>
            <a:r>
              <a:rPr lang="en-GB" sz="1800" dirty="0">
                <a:solidFill>
                  <a:prstClr val="white"/>
                </a:solidFill>
                <a:latin typeface="Arial" panose="020B0604020202020204" pitchFamily="34" charset="0"/>
                <a:cs typeface="Arial" panose="020B0604020202020204" pitchFamily="34" charset="0"/>
                <a:sym typeface="Calibri"/>
              </a:rPr>
              <a:t>Continue to support digital innovation, including the development of electronic patient records and the NHS Wales app.</a:t>
            </a:r>
          </a:p>
        </p:txBody>
      </p:sp>
      <p:sp>
        <p:nvSpPr>
          <p:cNvPr id="5" name="Text Placeholder 4">
            <a:extLst>
              <a:ext uri="{FF2B5EF4-FFF2-40B4-BE49-F238E27FC236}">
                <a16:creationId xmlns:a16="http://schemas.microsoft.com/office/drawing/2014/main" id="{8659A04F-73B2-241B-1366-5ABABFEE2BB9}"/>
              </a:ext>
            </a:extLst>
          </p:cNvPr>
          <p:cNvSpPr txBox="1"/>
          <p:nvPr/>
        </p:nvSpPr>
        <p:spPr>
          <a:xfrm>
            <a:off x="2493453" y="1156521"/>
            <a:ext cx="4863310" cy="416637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 sz="1800" dirty="0">
                <a:solidFill>
                  <a:srgbClr val="FFFFFF"/>
                </a:solidFill>
                <a:latin typeface="Arial"/>
                <a:sym typeface="Calibri"/>
              </a:rPr>
              <a:t>Cryfhau'r model o ofal sylfaenol a chymunedol integredig ledled Gogledd Cymru drwy'r rhaglen drawsnewid Cymunedol o’r Cychwyn.</a:t>
            </a:r>
          </a:p>
          <a:p>
            <a:r>
              <a:rPr lang="cy" sz="1800" dirty="0">
                <a:solidFill>
                  <a:srgbClr val="FFFFFF"/>
                </a:solidFill>
                <a:latin typeface="Arial"/>
                <a:sym typeface="Calibri"/>
              </a:rPr>
              <a:t>Canolbwyntio ar raglenni allweddol i wella iechyd ledled ein cymunedau.</a:t>
            </a:r>
          </a:p>
          <a:p>
            <a:r>
              <a:rPr lang="cy" sz="1800" dirty="0">
                <a:solidFill>
                  <a:srgbClr val="FFFFFF"/>
                </a:solidFill>
                <a:latin typeface="Arial"/>
                <a:sym typeface="Calibri"/>
              </a:rPr>
              <a:t>Parhau i gefnogi arloesedd digidol, gan gynnwys datblygu cofnodion cleifion electronig ac ap GIG Cymru.</a:t>
            </a:r>
          </a:p>
        </p:txBody>
      </p:sp>
    </p:spTree>
    <p:extLst>
      <p:ext uri="{BB962C8B-B14F-4D97-AF65-F5344CB8AC3E}">
        <p14:creationId xmlns:p14="http://schemas.microsoft.com/office/powerpoint/2010/main" val="212491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24DA382-AB97-4DC1-96C0-F218F0CCA707}" vid="{AA53B23C-8282-4167-A7CF-B639BD6EF4C0}"/>
    </a:ext>
  </a:extLst>
</a:theme>
</file>

<file path=ppt/theme/theme2.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24DA382-AB97-4DC1-96C0-F218F0CCA707}" vid="{AA53B23C-8282-4167-A7CF-B639BD6EF4C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6c5a342-f1f1-4475-a893-f651a58eae8c">
      <Terms xmlns="http://schemas.microsoft.com/office/infopath/2007/PartnerControls"/>
    </lcf76f155ced4ddcb4097134ff3c332f>
    <TaxCatchAll xmlns="546f4659-f852-46e6-844d-6648aa11bdf4"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E97CDB4E6BCC43A409F26AF250FDF8" ma:contentTypeVersion="18" ma:contentTypeDescription="Create a new document." ma:contentTypeScope="" ma:versionID="6fe08cb688c0851a526d33ef434c5f2f">
  <xsd:schema xmlns:xsd="http://www.w3.org/2001/XMLSchema" xmlns:xs="http://www.w3.org/2001/XMLSchema" xmlns:p="http://schemas.microsoft.com/office/2006/metadata/properties" xmlns:ns1="http://schemas.microsoft.com/sharepoint/v3" xmlns:ns2="b6c5a342-f1f1-4475-a893-f651a58eae8c" xmlns:ns3="546f4659-f852-46e6-844d-6648aa11bdf4" targetNamespace="http://schemas.microsoft.com/office/2006/metadata/properties" ma:root="true" ma:fieldsID="210b5b27c47756bf1108630c9a44b74e" ns1:_="" ns2:_="" ns3:_="">
    <xsd:import namespace="http://schemas.microsoft.com/sharepoint/v3"/>
    <xsd:import namespace="b6c5a342-f1f1-4475-a893-f651a58eae8c"/>
    <xsd:import namespace="546f4659-f852-46e6-844d-6648aa11bdf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3:SharedWithUsers" minOccurs="0"/>
                <xsd:element ref="ns3:SharedWithDetails" minOccurs="0"/>
                <xsd:element ref="ns2:MediaServiceDateTaken" minOccurs="0"/>
                <xsd:element ref="ns2:MediaLengthInSeconds" minOccurs="0"/>
                <xsd:element ref="ns2:MediaServiceBillingMetadata"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c5a342-f1f1-4475-a893-f651a58eae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6f4659-f852-46e6-844d-6648aa11bdf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6a0d001-c96b-410d-8d09-41fdf7bdbd72}" ma:internalName="TaxCatchAll" ma:showField="CatchAllData" ma:web="546f4659-f852-46e6-844d-6648aa11bdf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88748E-9115-4533-B90D-3D9814E8BA06}">
  <ds:schemaRefs>
    <ds:schemaRef ds:uri="196e4853-4c22-44fc-8ddb-b6ddeaee50dd"/>
    <ds:schemaRef ds:uri="http://purl.org/dc/dcmitype/"/>
    <ds:schemaRef ds:uri="http://purl.org/dc/terms/"/>
    <ds:schemaRef ds:uri="http://schemas.microsoft.com/office/2006/documentManagement/types"/>
    <ds:schemaRef ds:uri="http://schemas.microsoft.com/office/2006/metadata/properties"/>
    <ds:schemaRef ds:uri="http://purl.org/dc/elements/1.1/"/>
    <ds:schemaRef ds:uri="http://www.w3.org/XML/1998/namespace"/>
    <ds:schemaRef ds:uri="5ddd3512-ed27-44a3-a2b3-3371c1c2dc43"/>
    <ds:schemaRef ds:uri="http://schemas.microsoft.com/office/infopath/2007/PartnerControls"/>
    <ds:schemaRef ds:uri="http://schemas.openxmlformats.org/package/2006/metadata/core-properties"/>
    <ds:schemaRef ds:uri="b6c5a342-f1f1-4475-a893-f651a58eae8c"/>
    <ds:schemaRef ds:uri="546f4659-f852-46e6-844d-6648aa11bdf4"/>
    <ds:schemaRef ds:uri="http://schemas.microsoft.com/sharepoint/v3"/>
  </ds:schemaRefs>
</ds:datastoreItem>
</file>

<file path=customXml/itemProps2.xml><?xml version="1.0" encoding="utf-8"?>
<ds:datastoreItem xmlns:ds="http://schemas.openxmlformats.org/officeDocument/2006/customXml" ds:itemID="{15C023BE-015E-4A11-9504-F179221729C2}">
  <ds:schemaRefs>
    <ds:schemaRef ds:uri="http://schemas.microsoft.com/sharepoint/v3/contenttype/forms"/>
  </ds:schemaRefs>
</ds:datastoreItem>
</file>

<file path=customXml/itemProps3.xml><?xml version="1.0" encoding="utf-8"?>
<ds:datastoreItem xmlns:ds="http://schemas.openxmlformats.org/officeDocument/2006/customXml" ds:itemID="{8C0650A7-1724-4D1D-BA8F-DA00717132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c5a342-f1f1-4475-a893-f651a58eae8c"/>
    <ds:schemaRef ds:uri="546f4659-f852-46e6-844d-6648aa11bd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 templates (1)</Template>
  <TotalTime>59</TotalTime>
  <Words>5428</Words>
  <Application>Microsoft Office PowerPoint</Application>
  <PresentationFormat>Widescreen</PresentationFormat>
  <Paragraphs>552</Paragraphs>
  <Slides>49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Arial</vt:lpstr>
      <vt:lpstr>Calibri</vt:lpstr>
      <vt:lpstr>Calibri Light</vt:lpstr>
      <vt:lpstr>Segoe UI</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Cyfarfod Cyffredinol Blynyddol: Adroddiad Ansawdd Blynyddol, 2025-2026</vt:lpstr>
      <vt:lpstr>Cyflawni Ansawdd, Diogelwch a Phrofiadau Gwell Ledled Gogledd Cymru </vt:lpstr>
      <vt:lpstr>Gostyngiad sylweddol mewn arosiadau am ofal </vt:lpstr>
      <vt:lpstr>Gwelliannau i Wasanaethau Iechyd Meddwl </vt:lpstr>
      <vt:lpstr>Gwelliannau Digidol </vt:lpstr>
      <vt:lpstr>Meysydd ble mae angen rhagor o waith </vt:lpstr>
      <vt:lpstr>Gwelliannau o ran llywodraethu ansawdd </vt:lpstr>
      <vt:lpstr>Profiadau cleifion ac ymgysylltu â chleifion </vt:lpstr>
      <vt:lpstr>Ffocws yn ystod 26/27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Prosiect Ysbyty Brenhinol Alexandra (RAH): Cam 1  Royal Alexandra Hospital (RAH) Project: Phase 1  Crynodeb ar gyfer Cyfarfod Cyffredinol Blynyddol PBC Briefing for the BCU Annual General Meeting   29 Gorffennaf/July 2026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ePMA System Electronig a Rhagnodi Meddyginiaethau            Wedi ei gyflwyno gan:  Jane Brady, Prif Swyddog Gwybodaeth Nyrsio  Kate Davies, Nyrs Arweiniol Gwybodeg  (ar ran tÎm ePMA)  </vt:lpstr>
      <vt:lpstr>EIN TAITH MYND YN FYW</vt:lpstr>
      <vt:lpstr>BETH WNAETHOM GYFLAWNI</vt:lpstr>
      <vt:lpstr>BLE RYDYM NI NAWR</vt:lpstr>
      <vt:lpstr>TROSOLWG BUDDION ePMA (1) Cynnydd Hyd Yma (C1 26/27)</vt:lpstr>
      <vt:lpstr>TROSOLWG BUDDION ePMA (2) Cynnydd Hyd Yma (C1 26/27)</vt:lpstr>
      <vt:lpstr>BLE RYDYM NI NAWR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Jones (BCUHB – Partnerships, Engagement and Communication)</dc:creator>
  <cp:lastModifiedBy>Philippa Peake-Jones (BCUHB - Corporate Office)</cp:lastModifiedBy>
  <cp:revision>9</cp:revision>
  <dcterms:created xsi:type="dcterms:W3CDTF">2025-04-25T08:58:52Z</dcterms:created>
  <dcterms:modified xsi:type="dcterms:W3CDTF">2026-07-30T08:06:30Z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0x01010083E97CDB4E6BCC43A409F26AF250FDF8</vt:lpwstr>
  </property>
  <property fmtid="{D5CDD505-2E9C-101B-9397-08002B2CF9AE}" pid="3" name="MediaServiceImageTags">
    <vt:lpwstr/>
  </property>
</Properties>
</file>